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9"/>
  </p:notesMasterIdLst>
  <p:sldIdLst>
    <p:sldId id="453" r:id="rId2"/>
    <p:sldId id="454" r:id="rId3"/>
    <p:sldId id="427" r:id="rId4"/>
    <p:sldId id="429" r:id="rId5"/>
    <p:sldId id="428" r:id="rId6"/>
    <p:sldId id="444" r:id="rId7"/>
    <p:sldId id="445" r:id="rId8"/>
    <p:sldId id="446" r:id="rId9"/>
    <p:sldId id="447" r:id="rId10"/>
    <p:sldId id="448" r:id="rId11"/>
    <p:sldId id="430" r:id="rId12"/>
    <p:sldId id="432" r:id="rId13"/>
    <p:sldId id="434" r:id="rId14"/>
    <p:sldId id="435" r:id="rId15"/>
    <p:sldId id="436" r:id="rId16"/>
    <p:sldId id="449" r:id="rId17"/>
    <p:sldId id="450"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2286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4572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6858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9144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11430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13716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16002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18288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Microsoft Office" initials="Office"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6CCE4"/>
    <a:srgbClr val="253471"/>
    <a:srgbClr val="69B3C5"/>
    <a:srgbClr val="69B3C4"/>
    <a:srgbClr val="507CC4"/>
    <a:srgbClr val="CCD4DE"/>
    <a:srgbClr val="8897D8"/>
    <a:srgbClr val="586DC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8F44A2F1-9E1F-4B54-A3A2-5F16C0AD49E2}" styleName="">
    <a:tblBg/>
    <a:wholeTbl>
      <a:tcTxStyle b="off" i="off">
        <a:font>
          <a:latin typeface="Helvetica Light"/>
          <a:ea typeface="Helvetica Light"/>
          <a:cs typeface="Helvetica Light"/>
        </a:font>
        <a:srgbClr val="000000"/>
      </a:tcTxStyle>
      <a:tcStyle>
        <a:tcBdr>
          <a:left>
            <a:ln w="12700" cap="flat">
              <a:solidFill>
                <a:srgbClr val="3797C6"/>
              </a:solidFill>
              <a:prstDash val="solid"/>
              <a:miter lim="400000"/>
            </a:ln>
          </a:left>
          <a:right>
            <a:ln w="12700" cap="flat">
              <a:solidFill>
                <a:srgbClr val="3797C6"/>
              </a:solidFill>
              <a:prstDash val="solid"/>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25400" cap="flat">
              <a:solidFill>
                <a:srgbClr val="3797C6"/>
              </a:solidFill>
              <a:prstDash val="solid"/>
              <a:miter lim="400000"/>
            </a:ln>
          </a:left>
          <a:right>
            <a:ln w="12700" cap="flat">
              <a:noFill/>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25400" cap="flat">
              <a:solidFill>
                <a:srgbClr val="3797C6"/>
              </a:solidFill>
              <a:prstDash val="solid"/>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solidFill>
                <a:srgbClr val="3797C6"/>
              </a:solidFill>
              <a:prstDash val="solid"/>
              <a:miter lim="400000"/>
            </a:ln>
          </a:left>
          <a:right>
            <a:ln w="12700" cap="flat">
              <a:solidFill>
                <a:srgbClr val="3797C6"/>
              </a:solidFill>
              <a:prstDash val="solid"/>
              <a:miter lim="400000"/>
            </a:ln>
          </a:right>
          <a:top>
            <a:ln w="25400" cap="flat">
              <a:solidFill>
                <a:srgbClr val="3797C6"/>
              </a:solidFill>
              <a:prstDash val="solid"/>
              <a:miter lim="400000"/>
            </a:ln>
          </a:top>
          <a:bottom>
            <a:ln w="12700" cap="flat">
              <a:noFill/>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4"/>
    <p:restoredTop sz="94645"/>
  </p:normalViewPr>
  <p:slideViewPr>
    <p:cSldViewPr snapToGrid="0" snapToObjects="1">
      <p:cViewPr varScale="1">
        <p:scale>
          <a:sx n="54" d="100"/>
          <a:sy n="54" d="100"/>
        </p:scale>
        <p:origin x="636" y="90"/>
      </p:cViewPr>
      <p:guideLst>
        <p:guide orient="horz" pos="4320"/>
        <p:guide pos="7680"/>
      </p:guideLst>
    </p:cSldViewPr>
  </p:slideViewPr>
  <p:notesTextViewPr>
    <p:cViewPr>
      <p:scale>
        <a:sx n="1" d="1"/>
        <a:sy n="1" d="1"/>
      </p:scale>
      <p:origin x="0" y="0"/>
    </p:cViewPr>
  </p:notesTextViewPr>
  <p:sorterViewPr>
    <p:cViewPr varScale="1">
      <p:scale>
        <a:sx n="1" d="1"/>
        <a:sy n="1" d="1"/>
      </p:scale>
      <p:origin x="0" y="-48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63" name="Shape 1463"/>
          <p:cNvSpPr>
            <a:spLocks noGrp="1" noRot="1" noChangeAspect="1"/>
          </p:cNvSpPr>
          <p:nvPr>
            <p:ph type="sldImg"/>
          </p:nvPr>
        </p:nvSpPr>
        <p:spPr>
          <a:xfrm>
            <a:off x="1143000" y="685800"/>
            <a:ext cx="4572000" cy="3429000"/>
          </a:xfrm>
          <a:prstGeom prst="rect">
            <a:avLst/>
          </a:prstGeom>
        </p:spPr>
        <p:txBody>
          <a:bodyPr/>
          <a:lstStyle/>
          <a:p>
            <a:endParaRPr/>
          </a:p>
        </p:txBody>
      </p:sp>
      <p:sp>
        <p:nvSpPr>
          <p:cNvPr id="1464" name="Shape 146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50232350"/>
      </p:ext>
    </p:extLst>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eam Skew Detail">
    <p:spTree>
      <p:nvGrpSpPr>
        <p:cNvPr id="1" name=""/>
        <p:cNvGrpSpPr/>
        <p:nvPr/>
      </p:nvGrpSpPr>
      <p:grpSpPr>
        <a:xfrm>
          <a:off x="0" y="0"/>
          <a:ext cx="0" cy="0"/>
          <a:chOff x="0" y="0"/>
          <a:chExt cx="0" cy="0"/>
        </a:xfrm>
      </p:grpSpPr>
      <p:sp>
        <p:nvSpPr>
          <p:cNvPr id="1362" name="Фигура"/>
          <p:cNvSpPr>
            <a:spLocks noGrp="1"/>
          </p:cNvSpPr>
          <p:nvPr>
            <p:ph type="body" idx="13"/>
          </p:nvPr>
        </p:nvSpPr>
        <p:spPr>
          <a:xfrm>
            <a:off x="1758999" y="0"/>
            <a:ext cx="12192001" cy="13715999"/>
          </a:xfrm>
          <a:custGeom>
            <a:avLst/>
            <a:gdLst/>
            <a:ahLst/>
            <a:cxnLst>
              <a:cxn ang="0">
                <a:pos x="wd2" y="hd2"/>
              </a:cxn>
              <a:cxn ang="5400000">
                <a:pos x="wd2" y="hd2"/>
              </a:cxn>
              <a:cxn ang="10800000">
                <a:pos x="wd2" y="hd2"/>
              </a:cxn>
              <a:cxn ang="16200000">
                <a:pos x="wd2" y="hd2"/>
              </a:cxn>
            </a:cxnLst>
            <a:rect l="0" t="0" r="r" b="b"/>
            <a:pathLst>
              <a:path w="21600" h="21600" extrusionOk="0">
                <a:moveTo>
                  <a:pt x="7610" y="0"/>
                </a:moveTo>
                <a:lnTo>
                  <a:pt x="21600" y="0"/>
                </a:lnTo>
                <a:lnTo>
                  <a:pt x="13990" y="21600"/>
                </a:lnTo>
                <a:lnTo>
                  <a:pt x="0" y="21600"/>
                </a:lnTo>
                <a:lnTo>
                  <a:pt x="7610" y="0"/>
                </a:lnTo>
                <a:close/>
              </a:path>
            </a:pathLst>
          </a:custGeom>
          <a:solidFill>
            <a:srgbClr val="DCDEE0"/>
          </a:solidFill>
        </p:spPr>
        <p:txBody>
          <a:bodyPr anchor="ctr"/>
          <a:lstStyle/>
          <a:p>
            <a:pPr lvl="0">
              <a:lnSpc>
                <a:spcPct val="100000"/>
              </a:lnSpc>
              <a:defRPr sz="3200" b="1">
                <a:solidFill>
                  <a:srgbClr val="FFFFFF"/>
                </a:solidFill>
              </a:defRPr>
            </a:pPr>
            <a:r>
              <a:rPr lang="ru-RU"/>
              <a:t>Образец текста</a:t>
            </a:r>
          </a:p>
        </p:txBody>
      </p:sp>
      <p:sp>
        <p:nvSpPr>
          <p:cNvPr id="1363" name="Title Text"/>
          <p:cNvSpPr>
            <a:spLocks noGrp="1"/>
          </p:cNvSpPr>
          <p:nvPr>
            <p:ph type="body" sz="quarter" idx="14"/>
          </p:nvPr>
        </p:nvSpPr>
        <p:spPr>
          <a:xfrm>
            <a:off x="6541043" y="11166923"/>
            <a:ext cx="5531967"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53585F"/>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4" name="Title Text"/>
          <p:cNvSpPr>
            <a:spLocks noGrp="1"/>
          </p:cNvSpPr>
          <p:nvPr>
            <p:ph type="body" sz="quarter" idx="15"/>
          </p:nvPr>
        </p:nvSpPr>
        <p:spPr>
          <a:xfrm>
            <a:off x="11816974" y="11166923"/>
            <a:ext cx="5531966"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313439"/>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5" name="Title Text"/>
          <p:cNvSpPr>
            <a:spLocks noGrp="1"/>
          </p:cNvSpPr>
          <p:nvPr>
            <p:ph type="body" sz="quarter" idx="16"/>
          </p:nvPr>
        </p:nvSpPr>
        <p:spPr>
          <a:xfrm>
            <a:off x="17091793" y="11166923"/>
            <a:ext cx="5531967"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000000"/>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6" name="Текст заголовка"/>
          <p:cNvSpPr>
            <a:spLocks noGrp="1"/>
          </p:cNvSpPr>
          <p:nvPr>
            <p:ph type="title"/>
          </p:nvPr>
        </p:nvSpPr>
        <p:spPr>
          <a:xfrm>
            <a:off x="1758999" y="1758999"/>
            <a:ext cx="6346207" cy="10198002"/>
          </a:xfrm>
          <a:prstGeom prst="rect">
            <a:avLst/>
          </a:prstGeom>
        </p:spPr>
        <p:txBody>
          <a:bodyPr/>
          <a:lstStyle>
            <a:lvl1pPr>
              <a:lnSpc>
                <a:spcPct val="70000"/>
              </a:lnSpc>
              <a:defRPr sz="11200" spc="-336" baseline="8928"/>
            </a:lvl1pPr>
          </a:lstStyle>
          <a:p>
            <a:r>
              <a:rPr lang="ru-RU"/>
              <a:t>Образец заголовка</a:t>
            </a:r>
            <a:endParaRPr/>
          </a:p>
        </p:txBody>
      </p:sp>
      <p:sp>
        <p:nvSpPr>
          <p:cNvPr id="1367" name="Уровень текста 1…"/>
          <p:cNvSpPr>
            <a:spLocks noGrp="1"/>
          </p:cNvSpPr>
          <p:nvPr>
            <p:ph type="body" sz="quarter" idx="1"/>
          </p:nvPr>
        </p:nvSpPr>
        <p:spPr>
          <a:xfrm>
            <a:off x="14628593" y="3681449"/>
            <a:ext cx="7995168" cy="6353101"/>
          </a:xfrm>
          <a:prstGeom prst="rect">
            <a:avLst/>
          </a:prstGeo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a:p>
        </p:txBody>
      </p:sp>
      <p:sp>
        <p:nvSpPr>
          <p:cNvPr id="1368" name="Номер слайда"/>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676400" y="12712703"/>
            <a:ext cx="5486400" cy="730250"/>
          </a:xfrm>
          <a:prstGeom prst="rect">
            <a:avLst/>
          </a:prstGeom>
        </p:spPr>
        <p:txBody>
          <a:bodyPr lIns="217709" tIns="108855" rIns="217709" bIns="108855"/>
          <a:lstStyle/>
          <a:p>
            <a:fld id="{C71E94E5-A5CF-4563-B5DC-1555DFC22959}" type="datetimeFigureOut">
              <a:rPr lang="ru-RU" smtClean="0"/>
              <a:pPr/>
              <a:t>07.09.2019</a:t>
            </a:fld>
            <a:endParaRPr lang="ru-RU"/>
          </a:p>
        </p:txBody>
      </p:sp>
      <p:sp>
        <p:nvSpPr>
          <p:cNvPr id="5" name="Footer Placeholder 4"/>
          <p:cNvSpPr>
            <a:spLocks noGrp="1"/>
          </p:cNvSpPr>
          <p:nvPr>
            <p:ph type="ftr" sz="quarter" idx="11"/>
          </p:nvPr>
        </p:nvSpPr>
        <p:spPr>
          <a:xfrm>
            <a:off x="8077200" y="12712703"/>
            <a:ext cx="8229600" cy="730250"/>
          </a:xfrm>
          <a:prstGeom prst="rect">
            <a:avLst/>
          </a:prstGeom>
        </p:spPr>
        <p:txBody>
          <a:bodyPr lIns="217709" tIns="108855" rIns="217709" bIns="108855"/>
          <a:lstStyle/>
          <a:p>
            <a:endParaRPr lang="ru-RU"/>
          </a:p>
        </p:txBody>
      </p:sp>
      <p:sp>
        <p:nvSpPr>
          <p:cNvPr id="6" name="Slide Number Placeholder 5"/>
          <p:cNvSpPr>
            <a:spLocks noGrp="1"/>
          </p:cNvSpPr>
          <p:nvPr>
            <p:ph type="sldNum" sz="quarter" idx="12"/>
          </p:nvPr>
        </p:nvSpPr>
        <p:spPr>
          <a:xfrm>
            <a:off x="21945804" y="1758999"/>
            <a:ext cx="687689" cy="1025922"/>
          </a:xfrm>
        </p:spPr>
        <p:txBody>
          <a:bodyPr/>
          <a:lstStyle/>
          <a:p>
            <a:fld id="{C4167857-85E7-4F25-9402-4EBB8148A110}" type="slidenum">
              <a:rPr lang="ru-RU" smtClean="0"/>
              <a:pPr/>
              <a:t>‹#›</a:t>
            </a:fld>
            <a:endParaRPr lang="ru-RU"/>
          </a:p>
        </p:txBody>
      </p:sp>
    </p:spTree>
    <p:extLst>
      <p:ext uri="{BB962C8B-B14F-4D97-AF65-F5344CB8AC3E}">
        <p14:creationId xmlns:p14="http://schemas.microsoft.com/office/powerpoint/2010/main" val="9138395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Текст заголовка"/>
          <p:cNvSpPr>
            <a:spLocks noGrp="1"/>
          </p:cNvSpPr>
          <p:nvPr>
            <p:ph type="title"/>
          </p:nvPr>
        </p:nvSpPr>
        <p:spPr>
          <a:xfrm>
            <a:off x="1758999" y="1758999"/>
            <a:ext cx="20866002" cy="89331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t>Текст заголовка</a:t>
            </a:r>
          </a:p>
        </p:txBody>
      </p:sp>
      <p:sp>
        <p:nvSpPr>
          <p:cNvPr id="3" name="Уровень текста 1…"/>
          <p:cNvSpPr>
            <a:spLocks noGrp="1"/>
          </p:cNvSpPr>
          <p:nvPr>
            <p:ph type="body" idx="1"/>
          </p:nvPr>
        </p:nvSpPr>
        <p:spPr>
          <a:xfrm>
            <a:off x="1760241" y="6858000"/>
            <a:ext cx="20863520" cy="5099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a:spLocks noGrp="1"/>
          </p:cNvSpPr>
          <p:nvPr>
            <p:ph type="sldNum" sz="quarter" idx="2"/>
          </p:nvPr>
        </p:nvSpPr>
        <p:spPr>
          <a:xfrm>
            <a:off x="21945804" y="1758999"/>
            <a:ext cx="679197" cy="711201"/>
          </a:xfrm>
          <a:prstGeom prst="rect">
            <a:avLst/>
          </a:prstGeom>
          <a:ln w="12700">
            <a:miter lim="400000"/>
          </a:ln>
        </p:spPr>
        <p:txBody>
          <a:bodyPr wrap="none" lIns="50800" tIns="50800" rIns="50800" bIns="50800">
            <a:spAutoFit/>
          </a:bodyPr>
          <a:lstStyle>
            <a:lvl1pPr algn="ctr">
              <a:lnSpc>
                <a:spcPct val="150000"/>
              </a:lnSpc>
              <a:defRPr sz="4000">
                <a:solidFill>
                  <a:srgbClr val="53585F"/>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746" r:id="rId1"/>
    <p:sldLayoutId id="2147483748" r:id="rId2"/>
  </p:sldLayoutIdLst>
  <p:transition spd="med"/>
  <p:txStyles>
    <p:titleStyle>
      <a:lvl1pPr marL="0" marR="0" indent="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1pPr>
      <a:lvl2pPr marL="0" marR="0" indent="2286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2pPr>
      <a:lvl3pPr marL="0" marR="0" indent="4572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3pPr>
      <a:lvl4pPr marL="0" marR="0" indent="6858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4pPr>
      <a:lvl5pPr marL="0" marR="0" indent="9144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5pPr>
      <a:lvl6pPr marL="0" marR="0" indent="11430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6pPr>
      <a:lvl7pPr marL="0" marR="0" indent="13716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7pPr>
      <a:lvl8pPr marL="0" marR="0" indent="16002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8pPr>
      <a:lvl9pPr marL="0" marR="0" indent="18288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9pPr>
    </p:titleStyle>
    <p:bodyStyle>
      <a:lvl1pPr marL="0" marR="0" indent="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1pPr>
      <a:lvl2pPr marL="0" marR="0" indent="2286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2pPr>
      <a:lvl3pPr marL="0" marR="0" indent="4572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3pPr>
      <a:lvl4pPr marL="0" marR="0" indent="6858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4pPr>
      <a:lvl5pPr marL="0" marR="0" indent="9144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5pPr>
      <a:lvl6pPr marL="0" marR="0" indent="11430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6pPr>
      <a:lvl7pPr marL="0" marR="0" indent="13716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7pPr>
      <a:lvl8pPr marL="0" marR="0" indent="16002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8pPr>
      <a:lvl9pPr marL="0" marR="0" indent="18288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9pPr>
    </p:bodyStyle>
    <p:otherStyle>
      <a:lvl1pPr marL="0" marR="0" indent="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1pPr>
      <a:lvl2pPr marL="0" marR="0" indent="2286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2pPr>
      <a:lvl3pPr marL="0" marR="0" indent="4572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3pPr>
      <a:lvl4pPr marL="0" marR="0" indent="6858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4pPr>
      <a:lvl5pPr marL="0" marR="0" indent="9144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5pPr>
      <a:lvl6pPr marL="0" marR="0" indent="11430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6pPr>
      <a:lvl7pPr marL="0" marR="0" indent="13716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7pPr>
      <a:lvl8pPr marL="0" marR="0" indent="16002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8pPr>
      <a:lvl9pPr marL="0" marR="0" indent="18288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sub1"/><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t.gov.k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t.gov.k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glazavezde.ru/kalkulyator-dlya-rascheta-npv-ir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09625" y="2318616"/>
            <a:ext cx="20897850" cy="10736272"/>
          </a:xfrm>
          <a:prstGeom prst="rect">
            <a:avLst/>
          </a:prstGeom>
        </p:spPr>
        <p:txBody>
          <a:bodyPr wrap="square">
            <a:spAutoFit/>
          </a:bodyPr>
          <a:lstStyle/>
          <a:p>
            <a:r>
              <a:rPr lang="ru-RU" sz="4000" dirty="0">
                <a:latin typeface="Calibri" panose="020F0502020204030204" pitchFamily="34" charset="0"/>
                <a:cs typeface="Calibri" panose="020F0502020204030204" pitchFamily="34" charset="0"/>
              </a:rPr>
              <a:t>Инвестиционным контрактом (далее – «ИК») является договор на реализацию инвестиционного проекта, предусматривающий осуществление инвестиций и предоставление инвестиционных </a:t>
            </a:r>
            <a:r>
              <a:rPr lang="ru-RU" sz="4000" dirty="0" smtClean="0">
                <a:latin typeface="Calibri" panose="020F0502020204030204" pitchFamily="34" charset="0"/>
                <a:cs typeface="Calibri" panose="020F0502020204030204" pitchFamily="34" charset="0"/>
              </a:rPr>
              <a:t>преференций.</a:t>
            </a:r>
            <a:endParaRPr lang="ru-RU" sz="4000" dirty="0">
              <a:cs typeface="Calibri" panose="020F0502020204030204" pitchFamily="34" charset="0"/>
            </a:endParaRPr>
          </a:p>
          <a:p>
            <a:pPr lvl="2" indent="0"/>
            <a:endParaRPr lang="kk-KZ" sz="4000" dirty="0">
              <a:latin typeface="Calibri" panose="020F0502020204030204" pitchFamily="34" charset="0"/>
              <a:cs typeface="Calibri" panose="020F0502020204030204" pitchFamily="34" charset="0"/>
            </a:endParaRPr>
          </a:p>
          <a:p>
            <a:pPr lvl="2" indent="0"/>
            <a:endParaRPr lang="ru-RU" sz="4000" dirty="0">
              <a:latin typeface="Calibri" panose="020F0502020204030204" pitchFamily="34" charset="0"/>
              <a:cs typeface="Calibri" panose="020F0502020204030204" pitchFamily="34" charset="0"/>
            </a:endParaRPr>
          </a:p>
          <a:p>
            <a:pPr lvl="2" indent="0"/>
            <a:r>
              <a:rPr lang="ru-RU" sz="4000" dirty="0">
                <a:latin typeface="Calibri" panose="020F0502020204030204" pitchFamily="34" charset="0"/>
                <a:cs typeface="Calibri" panose="020F0502020204030204" pitchFamily="34" charset="0"/>
              </a:rPr>
              <a:t>         </a:t>
            </a:r>
            <a:r>
              <a:rPr lang="ru-RU" sz="4000" dirty="0" smtClean="0">
                <a:latin typeface="Calibri" panose="020F0502020204030204" pitchFamily="34" charset="0"/>
                <a:cs typeface="Calibri" panose="020F0502020204030204" pitchFamily="34" charset="0"/>
              </a:rPr>
              <a:t>  Инвестор</a:t>
            </a:r>
            <a:r>
              <a:rPr lang="ru-RU" sz="4000" dirty="0">
                <a:latin typeface="Calibri" panose="020F0502020204030204" pitchFamily="34" charset="0"/>
                <a:cs typeface="Calibri" panose="020F0502020204030204" pitchFamily="34" charset="0"/>
              </a:rPr>
              <a:t>;</a:t>
            </a:r>
          </a:p>
          <a:p>
            <a:pPr lvl="2">
              <a:buFont typeface="Courier New" panose="02070309020205020404" pitchFamily="49" charset="0"/>
              <a:buChar char="o"/>
            </a:pPr>
            <a:endParaRPr lang="ru-RU" sz="4000" dirty="0">
              <a:latin typeface="Calibri" panose="020F0502020204030204" pitchFamily="34" charset="0"/>
              <a:cs typeface="Calibri" panose="020F0502020204030204" pitchFamily="34" charset="0"/>
            </a:endParaRPr>
          </a:p>
          <a:p>
            <a:pPr lvl="2" indent="0"/>
            <a:r>
              <a:rPr lang="ru-RU" sz="4000" dirty="0">
                <a:latin typeface="Calibri" panose="020F0502020204030204" pitchFamily="34" charset="0"/>
                <a:cs typeface="Calibri" panose="020F0502020204030204" pitchFamily="34" charset="0"/>
              </a:rPr>
              <a:t>         </a:t>
            </a:r>
            <a:r>
              <a:rPr lang="ru-RU" sz="4000" dirty="0" smtClean="0">
                <a:latin typeface="Calibri" panose="020F0502020204030204" pitchFamily="34" charset="0"/>
                <a:cs typeface="Calibri" panose="020F0502020204030204" pitchFamily="34" charset="0"/>
              </a:rPr>
              <a:t>  </a:t>
            </a:r>
          </a:p>
          <a:p>
            <a:pPr lvl="2" indent="0"/>
            <a:r>
              <a:rPr lang="ru-RU" sz="4000" dirty="0">
                <a:latin typeface="Calibri" panose="020F0502020204030204" pitchFamily="34" charset="0"/>
                <a:cs typeface="Calibri" panose="020F0502020204030204" pitchFamily="34" charset="0"/>
              </a:rPr>
              <a:t> </a:t>
            </a:r>
            <a:r>
              <a:rPr lang="ru-RU" sz="4000" dirty="0" smtClean="0">
                <a:latin typeface="Calibri" panose="020F0502020204030204" pitchFamily="34" charset="0"/>
                <a:cs typeface="Calibri" panose="020F0502020204030204" pitchFamily="34" charset="0"/>
              </a:rPr>
              <a:t>          Уполномоченный </a:t>
            </a:r>
            <a:r>
              <a:rPr lang="ru-RU" sz="4000" dirty="0">
                <a:latin typeface="Calibri" panose="020F0502020204030204" pitchFamily="34" charset="0"/>
                <a:cs typeface="Calibri" panose="020F0502020204030204" pitchFamily="34" charset="0"/>
              </a:rPr>
              <a:t>орган по инвестициям (Комитет по инвестициям МИД РК).</a:t>
            </a:r>
          </a:p>
          <a:p>
            <a:pPr marL="228600" lvl="2">
              <a:spcBef>
                <a:spcPts val="1400"/>
              </a:spcBef>
            </a:pPr>
            <a:endParaRPr lang="ru-RU" sz="4000" dirty="0">
              <a:latin typeface="Calibri" panose="020F0502020204030204" pitchFamily="34" charset="0"/>
              <a:cs typeface="Calibri" panose="020F0502020204030204" pitchFamily="34" charset="0"/>
            </a:endParaRPr>
          </a:p>
          <a:p>
            <a:pPr marL="228600" lvl="2"/>
            <a:r>
              <a:rPr lang="ru-RU" sz="4000" dirty="0" smtClean="0">
                <a:latin typeface="Calibri" panose="020F0502020204030204" pitchFamily="34" charset="0"/>
                <a:cs typeface="Calibri" panose="020F0502020204030204" pitchFamily="34" charset="0"/>
              </a:rPr>
              <a:t>Инвестиционным контрактом </a:t>
            </a:r>
            <a:r>
              <a:rPr lang="ru-RU" sz="4000" dirty="0">
                <a:latin typeface="Calibri" panose="020F0502020204030204" pitchFamily="34" charset="0"/>
                <a:cs typeface="Calibri" panose="020F0502020204030204" pitchFamily="34" charset="0"/>
              </a:rPr>
              <a:t>является модельным </a:t>
            </a:r>
            <a:r>
              <a:rPr lang="ru-RU" sz="4000" dirty="0" smtClean="0">
                <a:latin typeface="Calibri" panose="020F0502020204030204" pitchFamily="34" charset="0"/>
                <a:cs typeface="Calibri" panose="020F0502020204030204" pitchFamily="34" charset="0"/>
              </a:rPr>
              <a:t>контракт.</a:t>
            </a:r>
            <a:endParaRPr lang="ru-RU" sz="4000" dirty="0">
              <a:latin typeface="Calibri" panose="020F0502020204030204" pitchFamily="34" charset="0"/>
              <a:cs typeface="Calibri" panose="020F0502020204030204" pitchFamily="34" charset="0"/>
            </a:endParaRPr>
          </a:p>
          <a:p>
            <a:pPr marL="228600" lvl="2"/>
            <a:r>
              <a:rPr lang="ru-RU" sz="4000" dirty="0">
                <a:latin typeface="Calibri" panose="020F0502020204030204" pitchFamily="34" charset="0"/>
                <a:cs typeface="Calibri" panose="020F0502020204030204" pitchFamily="34" charset="0"/>
              </a:rPr>
              <a:t>Срок действия ИК - срок действия инвестиционных преференций.</a:t>
            </a:r>
          </a:p>
          <a:p>
            <a:pPr marL="228600" lvl="2"/>
            <a:r>
              <a:rPr lang="ru-RU" sz="4000" dirty="0">
                <a:latin typeface="Calibri" panose="020F0502020204030204" pitchFamily="34" charset="0"/>
                <a:cs typeface="Calibri" panose="020F0502020204030204" pitchFamily="34" charset="0"/>
              </a:rPr>
              <a:t>Заключение ИК – 35 рабочих дней:</a:t>
            </a:r>
          </a:p>
          <a:p>
            <a:pPr marL="502920" lvl="3"/>
            <a:r>
              <a:rPr lang="ru-RU" sz="4000" dirty="0">
                <a:latin typeface="Calibri" panose="020F0502020204030204" pitchFamily="34" charset="0"/>
                <a:cs typeface="Calibri" panose="020F0502020204030204" pitchFamily="34" charset="0"/>
              </a:rPr>
              <a:t>Рассмотрение заявки – 20 рабочих дней;</a:t>
            </a:r>
          </a:p>
          <a:p>
            <a:pPr marL="502920" lvl="3"/>
            <a:r>
              <a:rPr lang="ru-RU" sz="4000" dirty="0">
                <a:latin typeface="Calibri" panose="020F0502020204030204" pitchFamily="34" charset="0"/>
                <a:cs typeface="Calibri" panose="020F0502020204030204" pitchFamily="34" charset="0"/>
              </a:rPr>
              <a:t>Подготовка – 10 рабочих дней;</a:t>
            </a:r>
          </a:p>
          <a:p>
            <a:pPr marL="502920" lvl="3"/>
            <a:r>
              <a:rPr lang="ru-RU" sz="4000" dirty="0">
                <a:latin typeface="Calibri" panose="020F0502020204030204" pitchFamily="34" charset="0"/>
                <a:cs typeface="Calibri" panose="020F0502020204030204" pitchFamily="34" charset="0"/>
              </a:rPr>
              <a:t>Регистрация – 5 рабочих дней.</a:t>
            </a:r>
          </a:p>
          <a:p>
            <a:pPr marL="228600" lvl="2"/>
            <a:r>
              <a:rPr lang="ru-RU" sz="4000" dirty="0">
                <a:latin typeface="Calibri" panose="020F0502020204030204" pitchFamily="34" charset="0"/>
                <a:cs typeface="Calibri" panose="020F0502020204030204" pitchFamily="34" charset="0"/>
              </a:rPr>
              <a:t>Вступление в силу - со дня регистрации.</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139" y="6883230"/>
            <a:ext cx="1117260" cy="1117260"/>
          </a:xfrm>
          <a:prstGeom prst="rect">
            <a:avLst/>
          </a:prstGeom>
        </p:spPr>
      </p:pic>
      <p:pic>
        <p:nvPicPr>
          <p:cNvPr id="8" name="Рисунок 7"/>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r="16667"/>
          <a:stretch/>
        </p:blipFill>
        <p:spPr>
          <a:xfrm>
            <a:off x="970025" y="5010051"/>
            <a:ext cx="1073489" cy="1288187"/>
          </a:xfrm>
          <a:prstGeom prst="rect">
            <a:avLst/>
          </a:prstGeom>
        </p:spPr>
      </p:pic>
      <p:sp>
        <p:nvSpPr>
          <p:cNvPr id="6" name="Прямоугольник 5"/>
          <p:cNvSpPr/>
          <p:nvPr/>
        </p:nvSpPr>
        <p:spPr>
          <a:xfrm>
            <a:off x="3856608" y="4603452"/>
            <a:ext cx="4302464" cy="718145"/>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sz="4000" dirty="0">
                <a:latin typeface="Calibri" panose="020F0502020204030204" pitchFamily="34" charset="0"/>
                <a:cs typeface="Calibri" panose="020F0502020204030204" pitchFamily="34" charset="0"/>
              </a:rPr>
              <a:t>Стороны ИК:</a:t>
            </a:r>
          </a:p>
        </p:txBody>
      </p:sp>
      <p:sp>
        <p:nvSpPr>
          <p:cNvPr id="2" name="Прямоугольник 1"/>
          <p:cNvSpPr/>
          <p:nvPr/>
        </p:nvSpPr>
        <p:spPr>
          <a:xfrm>
            <a:off x="8159072" y="180057"/>
            <a:ext cx="7088800" cy="769441"/>
          </a:xfrm>
          <a:prstGeom prst="rect">
            <a:avLst/>
          </a:prstGeom>
        </p:spPr>
        <p:txBody>
          <a:bodyPr wrap="none">
            <a:spAutoFit/>
          </a:bodyPr>
          <a:lstStyle/>
          <a:p>
            <a:r>
              <a:rPr lang="ru-RU" dirty="0"/>
              <a:t>Инвестиционный контракт</a:t>
            </a:r>
            <a:endParaRPr lang="ru-RU" dirty="0">
              <a:latin typeface="Cambria" panose="02040503050406030204" pitchFamily="18" charset="0"/>
            </a:endParaRPr>
          </a:p>
        </p:txBody>
      </p:sp>
    </p:spTree>
    <p:extLst>
      <p:ext uri="{BB962C8B-B14F-4D97-AF65-F5344CB8AC3E}">
        <p14:creationId xmlns:p14="http://schemas.microsoft.com/office/powerpoint/2010/main" val="2778873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37673" y="1628234"/>
            <a:ext cx="23108651" cy="830997"/>
          </a:xfrm>
          <a:prstGeom prst="rect">
            <a:avLst/>
          </a:prstGeom>
        </p:spPr>
        <p:txBody>
          <a:bodyPr wrap="square">
            <a:spAutoFit/>
          </a:bodyPr>
          <a:lstStyle/>
          <a:p>
            <a:pPr algn="ctr" fontAlgn="base"/>
            <a:r>
              <a:rPr lang="ru-RU" sz="2400" b="1" dirty="0">
                <a:latin typeface="Calibri" panose="020F0502020204030204" pitchFamily="34" charset="0"/>
                <a:ea typeface="Times New Roman" panose="02020603050405020304" pitchFamily="18" charset="0"/>
                <a:cs typeface="Calibri" panose="020F0502020204030204" pitchFamily="34" charset="0"/>
              </a:rPr>
              <a:t>Глава 6. Инвестиционные преференции для инвестиционного приоритетного проекта предоставляются при соблюдении следующих условий согласно пункта 5 статьи 286 Предпринимательского кодекса Республики Казахстан от 29 октября 2015 года.</a:t>
            </a:r>
          </a:p>
        </p:txBody>
      </p:sp>
      <p:graphicFrame>
        <p:nvGraphicFramePr>
          <p:cNvPr id="8" name="Таблица 7"/>
          <p:cNvGraphicFramePr>
            <a:graphicFrameLocks noGrp="1"/>
          </p:cNvGraphicFramePr>
          <p:nvPr>
            <p:extLst>
              <p:ext uri="{D42A27DB-BD31-4B8C-83A1-F6EECF244321}">
                <p14:modId xmlns:p14="http://schemas.microsoft.com/office/powerpoint/2010/main" val="3595053047"/>
              </p:ext>
            </p:extLst>
          </p:nvPr>
        </p:nvGraphicFramePr>
        <p:xfrm>
          <a:off x="2073359" y="2848746"/>
          <a:ext cx="20862925" cy="1645920"/>
        </p:xfrm>
        <a:graphic>
          <a:graphicData uri="http://schemas.openxmlformats.org/drawingml/2006/table">
            <a:tbl>
              <a:tblPr firstRow="1" firstCol="1" bandRow="1">
                <a:tableStyleId>{5940675A-B579-460E-94D1-54222C63F5DA}</a:tableStyleId>
              </a:tblPr>
              <a:tblGrid>
                <a:gridCol w="14862748"/>
                <a:gridCol w="6000177"/>
              </a:tblGrid>
              <a:tr h="0">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_________________________________________________________________________________________________</a:t>
                      </a:r>
                    </a:p>
                    <a:p>
                      <a:pPr algn="ctr" fontAlgn="base">
                        <a:spcAft>
                          <a:spcPts val="0"/>
                        </a:spcAft>
                      </a:pPr>
                      <a:r>
                        <a:rPr lang="ru-RU" sz="2400" b="1" dirty="0">
                          <a:effectLst/>
                          <a:latin typeface="Calibri" panose="020F0502020204030204" pitchFamily="34" charset="0"/>
                          <a:cs typeface="Calibri" panose="020F0502020204030204" pitchFamily="34" charset="0"/>
                        </a:rPr>
                        <a:t>(Фамилия, имя, отчество (при его наличии) руководителя юридического лица Республики Казахстан)</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a:t>
                      </a:r>
                    </a:p>
                    <a:p>
                      <a:pPr algn="ctr" fontAlgn="base">
                        <a:spcAft>
                          <a:spcPts val="0"/>
                        </a:spcAft>
                      </a:pPr>
                      <a:r>
                        <a:rPr lang="ru-RU" sz="2400" b="1" dirty="0">
                          <a:effectLst/>
                          <a:latin typeface="Calibri" panose="020F0502020204030204" pitchFamily="34" charset="0"/>
                          <a:cs typeface="Calibri" panose="020F0502020204030204" pitchFamily="34" charset="0"/>
                        </a:rPr>
                        <a:t>(подпись, печать (при наличии) и дата)</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bl>
          </a:graphicData>
        </a:graphic>
      </p:graphicFrame>
      <p:sp>
        <p:nvSpPr>
          <p:cNvPr id="13" name="Прямоугольник 12"/>
          <p:cNvSpPr/>
          <p:nvPr/>
        </p:nvSpPr>
        <p:spPr>
          <a:xfrm>
            <a:off x="10744284" y="4786768"/>
            <a:ext cx="12192000" cy="1938992"/>
          </a:xfrm>
          <a:prstGeom prst="rect">
            <a:avLst/>
          </a:prstGeom>
        </p:spPr>
        <p:txBody>
          <a:bodyPr>
            <a:spAutoFit/>
          </a:bodyPr>
          <a:lstStyle/>
          <a:p>
            <a:pPr algn="r"/>
            <a:r>
              <a:rPr lang="ru-RU" sz="2400" dirty="0">
                <a:latin typeface="Times New Roman" panose="02020603050405020304" pitchFamily="18" charset="0"/>
                <a:ea typeface="Times New Roman" panose="02020603050405020304" pitchFamily="18" charset="0"/>
                <a:cs typeface="Times New Roman" panose="02020603050405020304" pitchFamily="18" charset="0"/>
              </a:rPr>
              <a:t>Приложение</a:t>
            </a:r>
            <a:endParaRPr lang="ru-RU" sz="2400" dirty="0">
              <a:latin typeface="Times New Roman" panose="02020603050405020304" pitchFamily="18" charset="0"/>
              <a:ea typeface="Times New Roman" panose="02020603050405020304" pitchFamily="18" charset="0"/>
            </a:endParaRPr>
          </a:p>
          <a:p>
            <a:pPr algn="r"/>
            <a:r>
              <a:rPr lang="ru-RU" sz="2400" dirty="0">
                <a:latin typeface="Times New Roman" panose="02020603050405020304" pitchFamily="18" charset="0"/>
                <a:ea typeface="Times New Roman" panose="02020603050405020304" pitchFamily="18" charset="0"/>
                <a:cs typeface="Times New Roman" panose="02020603050405020304" pitchFamily="18" charset="0"/>
              </a:rPr>
              <a:t>к </a:t>
            </a:r>
            <a:r>
              <a:rPr lang="ru-RU" sz="2400" u="sng" dirty="0">
                <a:solidFill>
                  <a:srgbClr val="333399"/>
                </a:solidFill>
                <a:latin typeface="Times New Roman" panose="02020603050405020304" pitchFamily="18" charset="0"/>
                <a:ea typeface="Times New Roman" panose="02020603050405020304" pitchFamily="18" charset="0"/>
                <a:cs typeface="Times New Roman" panose="02020603050405020304" pitchFamily="18" charset="0"/>
                <a:hlinkClick r:id="rId2" action="ppaction://hlinkfile"/>
              </a:rPr>
              <a:t>заявке</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на предоставление</a:t>
            </a:r>
            <a:endParaRPr lang="ru-RU" sz="2400" dirty="0">
              <a:latin typeface="Times New Roman" panose="02020603050405020304" pitchFamily="18" charset="0"/>
              <a:ea typeface="Times New Roman" panose="02020603050405020304" pitchFamily="18" charset="0"/>
            </a:endParaRPr>
          </a:p>
          <a:p>
            <a:pPr algn="r"/>
            <a:r>
              <a:rPr lang="ru-RU" sz="2400" dirty="0">
                <a:latin typeface="Times New Roman" panose="02020603050405020304" pitchFamily="18" charset="0"/>
                <a:ea typeface="Times New Roman" panose="02020603050405020304" pitchFamily="18" charset="0"/>
                <a:cs typeface="Times New Roman" panose="02020603050405020304" pitchFamily="18" charset="0"/>
              </a:rPr>
              <a:t>инвестиционных преференций</a:t>
            </a:r>
            <a:endParaRPr lang="ru-RU" sz="2400" dirty="0">
              <a:latin typeface="Times New Roman" panose="02020603050405020304" pitchFamily="18" charset="0"/>
              <a:ea typeface="Times New Roman" panose="02020603050405020304" pitchFamily="18" charset="0"/>
            </a:endParaRPr>
          </a:p>
          <a:p>
            <a:pPr algn="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r"/>
            <a:r>
              <a:rPr lang="ru-RU" sz="2400" dirty="0">
                <a:latin typeface="Times New Roman" panose="02020603050405020304" pitchFamily="18" charset="0"/>
                <a:ea typeface="Times New Roman" panose="02020603050405020304" pitchFamily="18" charset="0"/>
                <a:cs typeface="Times New Roman" panose="02020603050405020304" pitchFamily="18" charset="0"/>
              </a:rPr>
              <a:t>Форма</a:t>
            </a:r>
            <a:endParaRPr lang="ru-RU" sz="2400" dirty="0">
              <a:latin typeface="Times New Roman" panose="02020603050405020304" pitchFamily="18" charset="0"/>
              <a:ea typeface="Times New Roman" panose="02020603050405020304" pitchFamily="18" charset="0"/>
            </a:endParaRPr>
          </a:p>
        </p:txBody>
      </p:sp>
      <p:graphicFrame>
        <p:nvGraphicFramePr>
          <p:cNvPr id="14" name="Таблица 13"/>
          <p:cNvGraphicFramePr>
            <a:graphicFrameLocks noGrp="1"/>
          </p:cNvGraphicFramePr>
          <p:nvPr>
            <p:extLst>
              <p:ext uri="{D42A27DB-BD31-4B8C-83A1-F6EECF244321}">
                <p14:modId xmlns:p14="http://schemas.microsoft.com/office/powerpoint/2010/main" val="2992545060"/>
              </p:ext>
            </p:extLst>
          </p:nvPr>
        </p:nvGraphicFramePr>
        <p:xfrm>
          <a:off x="2073359" y="7074567"/>
          <a:ext cx="20862924" cy="5784060"/>
        </p:xfrm>
        <a:graphic>
          <a:graphicData uri="http://schemas.openxmlformats.org/drawingml/2006/table">
            <a:tbl>
              <a:tblPr firstRow="1" firstCol="1" bandRow="1">
                <a:tableStyleId>{5940675A-B579-460E-94D1-54222C63F5DA}</a:tableStyleId>
              </a:tblPr>
              <a:tblGrid>
                <a:gridCol w="914837"/>
                <a:gridCol w="5162649"/>
                <a:gridCol w="2497258"/>
                <a:gridCol w="4668142"/>
                <a:gridCol w="1840007"/>
                <a:gridCol w="1670681"/>
                <a:gridCol w="4109350"/>
              </a:tblGrid>
              <a:tr h="1546161">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Фамилия, имя, отчество (в том числе латинскими буквами)</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Дата рождения</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400" b="1">
                          <a:effectLst/>
                          <a:latin typeface="Calibri" panose="020F0502020204030204" pitchFamily="34" charset="0"/>
                          <a:cs typeface="Calibri" panose="020F0502020204030204" pitchFamily="34" charset="0"/>
                        </a:rPr>
                        <a:t>Гражданство/ Страна постоянного проживания</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gridSpan="2">
                  <a:txBody>
                    <a:bodyPr/>
                    <a:lstStyle/>
                    <a:p>
                      <a:pPr algn="ctr" fontAlgn="base">
                        <a:spcAft>
                          <a:spcPts val="0"/>
                        </a:spcAft>
                      </a:pPr>
                      <a:r>
                        <a:rPr lang="ru-RU" sz="2400" b="1">
                          <a:effectLst/>
                          <a:latin typeface="Calibri" panose="020F0502020204030204" pitchFamily="34" charset="0"/>
                          <a:cs typeface="Calibri" panose="020F0502020204030204" pitchFamily="34" charset="0"/>
                        </a:rPr>
                        <a:t>Номер, дата и орган выдачи паспорта (документа, удостоверяющего личность)</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c>
                  <a:txBody>
                    <a:bodyPr/>
                    <a:lstStyle/>
                    <a:p>
                      <a:pPr algn="ctr" fontAlgn="base">
                        <a:spcAft>
                          <a:spcPts val="0"/>
                        </a:spcAft>
                      </a:pPr>
                      <a:r>
                        <a:rPr lang="ru-RU" sz="2400" b="1">
                          <a:effectLst/>
                          <a:latin typeface="Calibri" panose="020F0502020204030204" pitchFamily="34" charset="0"/>
                          <a:cs typeface="Calibri" panose="020F0502020204030204" pitchFamily="34" charset="0"/>
                        </a:rPr>
                        <a:t>Период привлечения (месяц, год)</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r h="500985">
                <a:tc>
                  <a:txBody>
                    <a:bodyPr/>
                    <a:lstStyle/>
                    <a:p>
                      <a:pPr>
                        <a:spcAft>
                          <a:spcPts val="0"/>
                        </a:spcAft>
                      </a:pPr>
                      <a:r>
                        <a:rPr lang="ru-RU" sz="2400" b="1">
                          <a:effectLst/>
                          <a:latin typeface="Calibri" panose="020F0502020204030204" pitchFamily="34" charset="0"/>
                          <a:cs typeface="Calibri" panose="020F0502020204030204" pitchFamily="34" charset="0"/>
                        </a:rPr>
                        <a:t> </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endParaRPr lang="ru-RU" sz="2400" b="1" dirty="0">
                        <a:effectLst/>
                        <a:latin typeface="Calibri" panose="020F0502020204030204" pitchFamily="34" charset="0"/>
                        <a:cs typeface="Calibri" panose="020F0502020204030204" pitchFamily="34" charset="0"/>
                      </a:endParaRPr>
                    </a:p>
                  </a:txBody>
                  <a:tcPr marL="106680" marR="106680" marT="0" marB="0"/>
                </a:tc>
                <a:tc>
                  <a:txBody>
                    <a:bodyPr/>
                    <a:lstStyle/>
                    <a:p>
                      <a:endParaRPr lang="ru-RU" sz="2400" b="1" dirty="0">
                        <a:effectLst/>
                        <a:latin typeface="Calibri" panose="020F0502020204030204" pitchFamily="34" charset="0"/>
                        <a:cs typeface="Calibri" panose="020F0502020204030204" pitchFamily="34" charset="0"/>
                      </a:endParaRPr>
                    </a:p>
                  </a:txBody>
                  <a:tcPr marL="106680" marR="106680" marT="0" marB="0"/>
                </a:tc>
                <a:tc>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c gridSpan="2">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c hMerge="1">
                  <a:txBody>
                    <a:bodyPr/>
                    <a:lstStyle/>
                    <a:p>
                      <a:endParaRPr lang="ru-RU"/>
                    </a:p>
                  </a:txBody>
                  <a:tcPr/>
                </a:tc>
                <a:tc>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r>
              <a:tr h="1943580">
                <a:tc gridSpan="5">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 </a:t>
                      </a:r>
                    </a:p>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________________________________________________________________________________________________</a:t>
                      </a:r>
                    </a:p>
                    <a:p>
                      <a:pPr algn="ctr" fontAlgn="base">
                        <a:spcAft>
                          <a:spcPts val="0"/>
                        </a:spcAft>
                      </a:pPr>
                      <a:r>
                        <a:rPr lang="ru-RU" sz="2400" b="1" dirty="0">
                          <a:effectLst/>
                          <a:latin typeface="Calibri" panose="020F0502020204030204" pitchFamily="34" charset="0"/>
                          <a:cs typeface="Calibri" panose="020F0502020204030204" pitchFamily="34" charset="0"/>
                        </a:rPr>
                        <a:t>(Фамилия, имя, отчество (при его наличии) руководителя юридического лица Республики Казахстан)</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fontAlgn="base">
                        <a:spcAft>
                          <a:spcPts val="0"/>
                        </a:spcAft>
                      </a:pPr>
                      <a:r>
                        <a:rPr lang="ru-RU" sz="2400" b="1">
                          <a:effectLst/>
                          <a:latin typeface="Calibri" panose="020F0502020204030204" pitchFamily="34" charset="0"/>
                          <a:cs typeface="Calibri" panose="020F0502020204030204" pitchFamily="34" charset="0"/>
                        </a:rPr>
                        <a:t> </a:t>
                      </a:r>
                    </a:p>
                    <a:p>
                      <a:pPr algn="ctr" fontAlgn="base">
                        <a:spcAft>
                          <a:spcPts val="0"/>
                        </a:spcAft>
                      </a:pPr>
                      <a:r>
                        <a:rPr lang="ru-RU" sz="2400" b="1">
                          <a:effectLst/>
                          <a:latin typeface="Calibri" panose="020F0502020204030204" pitchFamily="34" charset="0"/>
                          <a:cs typeface="Calibri" panose="020F0502020204030204" pitchFamily="34" charset="0"/>
                        </a:rPr>
                        <a:t>___________________________________</a:t>
                      </a:r>
                    </a:p>
                    <a:p>
                      <a:pPr algn="ctr" fontAlgn="base">
                        <a:spcAft>
                          <a:spcPts val="0"/>
                        </a:spcAft>
                      </a:pPr>
                      <a:r>
                        <a:rPr lang="ru-RU" sz="2400" b="1">
                          <a:effectLst/>
                          <a:latin typeface="Calibri" panose="020F0502020204030204" pitchFamily="34" charset="0"/>
                          <a:cs typeface="Calibri" panose="020F0502020204030204" pitchFamily="34" charset="0"/>
                        </a:rPr>
                        <a:t>(подпись, печать (при наличии) и дата)</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r>
              <a:tr h="500985">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r>
            </a:tbl>
          </a:graphicData>
        </a:graphic>
      </p:graphicFrame>
      <p:sp>
        <p:nvSpPr>
          <p:cNvPr id="16" name="Прямоугольник 15"/>
          <p:cNvSpPr/>
          <p:nvPr/>
        </p:nvSpPr>
        <p:spPr>
          <a:xfrm>
            <a:off x="6095999" y="6134725"/>
            <a:ext cx="14574253" cy="523220"/>
          </a:xfrm>
          <a:prstGeom prst="rect">
            <a:avLst/>
          </a:prstGeom>
        </p:spPr>
        <p:txBody>
          <a:bodyPr wrap="square">
            <a:spAutoFit/>
          </a:bodyPr>
          <a:lstStyle/>
          <a:p>
            <a:pPr algn="ctr" fontAlgn="base"/>
            <a:r>
              <a:rPr lang="ru-RU" sz="2800" b="1" dirty="0">
                <a:latin typeface="Calibri" panose="020F0502020204030204" pitchFamily="34" charset="0"/>
                <a:ea typeface="Times New Roman" panose="02020603050405020304" pitchFamily="18" charset="0"/>
                <a:cs typeface="Calibri" panose="020F0502020204030204" pitchFamily="34" charset="0"/>
              </a:rPr>
              <a:t>Сведения о привлекаемой иностранной рабочей силе</a:t>
            </a:r>
            <a:endParaRPr lang="ru-RU" sz="28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716107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r>
              <a:rPr lang="ru-RU" sz="2400" b="1" dirty="0">
                <a:latin typeface="Calibri" panose="020F0502020204030204" pitchFamily="34" charset="0"/>
                <a:cs typeface="Calibri" panose="020F0502020204030204" pitchFamily="34" charset="0"/>
              </a:rPr>
              <a:t>РЕКОМЕНДАЦИИ ПРИ СОСТАВЛЕНИИ БИЗНЕС-ПЛАНА ИНВЕСТИЦИОННОГО ПРОЕКТА</a:t>
            </a:r>
          </a:p>
          <a:p>
            <a:r>
              <a:rPr lang="ru-RU" sz="2400" b="1" dirty="0">
                <a:latin typeface="Calibri" panose="020F0502020204030204" pitchFamily="34" charset="0"/>
                <a:cs typeface="Calibri" panose="020F0502020204030204" pitchFamily="34" charset="0"/>
              </a:rPr>
              <a:t>1. Требования по составлению бизнес-плана инвестиционного проекта утверждены приказом Министра по инвестициям и развитию Республики Казахстан от 30 ноября 2015 года № 1133 «О некоторых вопросах государственной поддержки инвестиций» (далее – Приказ) согласно приложению 2.</a:t>
            </a:r>
          </a:p>
          <a:p>
            <a:r>
              <a:rPr lang="ru-RU" sz="2400" b="1" dirty="0">
                <a:latin typeface="Calibri" panose="020F0502020204030204" pitchFamily="34" charset="0"/>
                <a:cs typeface="Calibri" panose="020F0502020204030204" pitchFamily="34" charset="0"/>
              </a:rPr>
              <a:t>2. Требования предъявляются при предоставлении юридическим лицом Республики Казахстан заявки на предоставление инвестиционных преференций. (далее – Заявка). Форма Заявки утверждена согласно приложению 1 к Приказу. </a:t>
            </a:r>
            <a:endParaRPr lang="ru-RU" sz="2400" b="1" dirty="0" smtClean="0">
              <a:latin typeface="Calibri" panose="020F0502020204030204" pitchFamily="34" charset="0"/>
              <a:cs typeface="Calibri" panose="020F0502020204030204" pitchFamily="34" charset="0"/>
            </a:endParaRPr>
          </a:p>
          <a:p>
            <a:endParaRPr lang="ru-RU" sz="2400" b="1" dirty="0">
              <a:latin typeface="Calibri" panose="020F0502020204030204" pitchFamily="34" charset="0"/>
              <a:cs typeface="Calibri" panose="020F0502020204030204" pitchFamily="34" charset="0"/>
            </a:endParaRPr>
          </a:p>
          <a:p>
            <a:endParaRPr lang="ru-RU" sz="2400" b="1" dirty="0">
              <a:latin typeface="Calibri" panose="020F0502020204030204" pitchFamily="34" charset="0"/>
              <a:cs typeface="Calibri" panose="020F0502020204030204"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691277741"/>
              </p:ext>
            </p:extLst>
          </p:nvPr>
        </p:nvGraphicFramePr>
        <p:xfrm>
          <a:off x="1803990" y="6242389"/>
          <a:ext cx="20487568" cy="4770162"/>
        </p:xfrm>
        <a:graphic>
          <a:graphicData uri="http://schemas.openxmlformats.org/drawingml/2006/table">
            <a:tbl>
              <a:tblPr firstRow="1" bandRow="1">
                <a:tableStyleId>{5940675A-B579-460E-94D1-54222C63F5DA}</a:tableStyleId>
              </a:tblPr>
              <a:tblGrid>
                <a:gridCol w="10243784"/>
                <a:gridCol w="10243784"/>
              </a:tblGrid>
              <a:tr h="370840">
                <a:tc>
                  <a:txBody>
                    <a:bodyPr/>
                    <a:lstStyle/>
                    <a:p>
                      <a:pPr>
                        <a:lnSpc>
                          <a:spcPct val="107000"/>
                        </a:lnSpc>
                        <a:spcAft>
                          <a:spcPts val="0"/>
                        </a:spcAft>
                      </a:pPr>
                      <a:r>
                        <a:rPr lang="ru-RU" sz="2000" b="1" dirty="0">
                          <a:effectLst/>
                          <a:latin typeface="Calibri" panose="020F0502020204030204" pitchFamily="34" charset="0"/>
                          <a:ea typeface="Times New Roman" panose="02020603050405020304" pitchFamily="18" charset="0"/>
                          <a:cs typeface="Calibri" panose="020F0502020204030204" pitchFamily="34" charset="0"/>
                        </a:rPr>
                        <a:t>Действующая редакция</a:t>
                      </a:r>
                      <a:endParaRPr lang="ru-RU" sz="20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nSpc>
                          <a:spcPct val="107000"/>
                        </a:lnSpc>
                        <a:spcAft>
                          <a:spcPts val="0"/>
                        </a:spcAft>
                      </a:pPr>
                      <a:r>
                        <a:rPr lang="ru-RU" sz="2000" b="1" dirty="0">
                          <a:effectLst/>
                          <a:latin typeface="Calibri" panose="020F0502020204030204" pitchFamily="34" charset="0"/>
                          <a:ea typeface="Times New Roman" panose="02020603050405020304" pitchFamily="18" charset="0"/>
                          <a:cs typeface="Calibri" panose="020F0502020204030204" pitchFamily="34" charset="0"/>
                        </a:rPr>
                        <a:t>Пояснения</a:t>
                      </a:r>
                      <a:endParaRPr lang="ru-RU" sz="20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2003975">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1</a:t>
                      </a: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 </a:t>
                      </a:r>
                      <a:r>
                        <a:rPr lang="ru-RU" sz="2400" b="1" dirty="0">
                          <a:effectLst/>
                          <a:latin typeface="Calibri" panose="020F0502020204030204" pitchFamily="34" charset="0"/>
                          <a:ea typeface="Times New Roman" panose="02020603050405020304" pitchFamily="18" charset="0"/>
                          <a:cs typeface="Calibri" panose="020F0502020204030204" pitchFamily="34" charset="0"/>
                        </a:rPr>
                        <a:t>Резюме проекта включает в себя:</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1) информация об юридическом лице:</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наименование юридического лица;</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Указывается наименование юридического лица, реализующего инвестиционный/инвестиционный приоритетный проект</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Данные сведения следует сверять с пунктом 1 раздела 1 Заявки</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352550">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доля иностранного участия с указанием страны;</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Сведения из учредительных документов юридического лица, реализующего инвестиционный проект</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370840">
                <a:tc>
                  <a:txBody>
                    <a:bodyPr/>
                    <a:lstStyle/>
                    <a:p>
                      <a:pPr algn="l">
                        <a:lnSpc>
                          <a:spcPct val="107000"/>
                        </a:lnSpc>
                        <a:spcAft>
                          <a:spcPts val="1200"/>
                        </a:spcAft>
                      </a:pP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Доля </a:t>
                      </a:r>
                      <a:r>
                        <a:rPr lang="ru-RU" sz="2400" b="1" dirty="0">
                          <a:effectLst/>
                          <a:latin typeface="Calibri" panose="020F0502020204030204" pitchFamily="34" charset="0"/>
                          <a:ea typeface="Times New Roman" panose="02020603050405020304" pitchFamily="18" charset="0"/>
                          <a:cs typeface="Calibri" panose="020F0502020204030204" pitchFamily="34" charset="0"/>
                        </a:rPr>
                        <a:t>участия </a:t>
                      </a:r>
                      <a:r>
                        <a:rPr lang="ru-RU" sz="2400" b="1" dirty="0" err="1">
                          <a:effectLst/>
                          <a:latin typeface="Calibri" panose="020F0502020204030204" pitchFamily="34" charset="0"/>
                          <a:ea typeface="Times New Roman" panose="02020603050405020304" pitchFamily="18" charset="0"/>
                          <a:cs typeface="Calibri" panose="020F0502020204030204" pitchFamily="34" charset="0"/>
                        </a:rPr>
                        <a:t>квазигосударственного</a:t>
                      </a:r>
                      <a:r>
                        <a:rPr lang="ru-RU" sz="2400" b="1" dirty="0">
                          <a:effectLst/>
                          <a:latin typeface="Calibri" panose="020F0502020204030204" pitchFamily="34" charset="0"/>
                          <a:ea typeface="Times New Roman" panose="02020603050405020304" pitchFamily="18" charset="0"/>
                          <a:cs typeface="Calibri" panose="020F0502020204030204" pitchFamily="34" charset="0"/>
                        </a:rPr>
                        <a:t> сектора;</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Сведения из учредительных документов  юридического лица, реализующего инвестиционный проект</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bl>
          </a:graphicData>
        </a:graphic>
      </p:graphicFrame>
      <p:sp>
        <p:nvSpPr>
          <p:cNvPr id="5" name="Прямоугольник 4"/>
          <p:cNvSpPr/>
          <p:nvPr/>
        </p:nvSpPr>
        <p:spPr>
          <a:xfrm>
            <a:off x="9684668" y="359351"/>
            <a:ext cx="3938899" cy="769441"/>
          </a:xfrm>
          <a:prstGeom prst="rect">
            <a:avLst/>
          </a:prstGeom>
        </p:spPr>
        <p:txBody>
          <a:bodyPr wrap="none">
            <a:spAutoFit/>
          </a:bodyPr>
          <a:lstStyle/>
          <a:p>
            <a:r>
              <a:rPr lang="ru-RU" dirty="0">
                <a:latin typeface="Cambria" panose="02040503050406030204" pitchFamily="18" charset="0"/>
              </a:rPr>
              <a:t>БИЗНЕС-ПЛАН</a:t>
            </a:r>
            <a:endParaRPr lang="ru-RU" dirty="0"/>
          </a:p>
        </p:txBody>
      </p:sp>
    </p:spTree>
    <p:extLst>
      <p:ext uri="{BB962C8B-B14F-4D97-AF65-F5344CB8AC3E}">
        <p14:creationId xmlns:p14="http://schemas.microsoft.com/office/powerpoint/2010/main" val="2276696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2319797867"/>
              </p:ext>
            </p:extLst>
          </p:nvPr>
        </p:nvGraphicFramePr>
        <p:xfrm>
          <a:off x="1000125" y="2236698"/>
          <a:ext cx="22383750" cy="10217977"/>
        </p:xfrm>
        <a:graphic>
          <a:graphicData uri="http://schemas.openxmlformats.org/drawingml/2006/table">
            <a:tbl>
              <a:tblPr firstRow="1" bandRow="1">
                <a:tableStyleId>{5940675A-B579-460E-94D1-54222C63F5DA}</a:tableStyleId>
              </a:tblPr>
              <a:tblGrid>
                <a:gridCol w="8210470"/>
                <a:gridCol w="14173280"/>
              </a:tblGrid>
              <a:tr h="1045028">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2) информация по проекту:</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наименование проекта;</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Название проекта должно соответствовать наименованию, указанному в заявке</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Данные сведения следует сверять с пунктом 8 раздела 2 заявки</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331246">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цель проекта;</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Указывается планируемая к выпуску продукция/услуги. Общая цель компании по </a:t>
                      </a: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проекту.</a:t>
                      </a:r>
                      <a:r>
                        <a:rPr lang="ru-RU" sz="2400" b="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                            </a:t>
                      </a:r>
                    </a:p>
                    <a:p>
                      <a:pPr algn="l">
                        <a:lnSpc>
                          <a:spcPct val="100000"/>
                        </a:lnSpc>
                        <a:spcAft>
                          <a:spcPts val="1200"/>
                        </a:spcAft>
                      </a:pPr>
                      <a:r>
                        <a:rPr lang="en-US" sz="2400" b="0" baseline="0" dirty="0" smtClean="0">
                          <a:effectLst/>
                          <a:latin typeface="Calibri" panose="020F0502020204030204" pitchFamily="34" charset="0"/>
                          <a:ea typeface="Times New Roman" panose="02020603050405020304" pitchFamily="18" charset="0"/>
                          <a:cs typeface="Calibri" panose="020F0502020204030204" pitchFamily="34" charset="0"/>
                        </a:rPr>
                        <a:t>  </a:t>
                      </a:r>
                      <a:r>
                        <a:rPr lang="ru-RU" sz="2400" b="0" i="1" u="sng" dirty="0" smtClean="0">
                          <a:effectLst/>
                          <a:latin typeface="Calibri" panose="020F0502020204030204" pitchFamily="34" charset="0"/>
                          <a:ea typeface="Times New Roman" panose="02020603050405020304" pitchFamily="18" charset="0"/>
                          <a:cs typeface="Calibri" panose="020F0502020204030204" pitchFamily="34" charset="0"/>
                        </a:rPr>
                        <a:t>Пример</a:t>
                      </a:r>
                      <a:r>
                        <a:rPr lang="ru-RU" sz="2400" b="0" dirty="0">
                          <a:effectLst/>
                          <a:latin typeface="Calibri" panose="020F0502020204030204" pitchFamily="34" charset="0"/>
                          <a:ea typeface="Times New Roman" panose="02020603050405020304" pitchFamily="18" charset="0"/>
                          <a:cs typeface="Calibri" panose="020F0502020204030204" pitchFamily="34" charset="0"/>
                        </a:rPr>
                        <a:t>: 1. вывод качественной продукции на местный рынок. 2. Ориентированность на экспортный потенциал 3. оказание услуг согласно современным стандартам и качеству.</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234731">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характер предполагаемого инвестиционного проекта (создание новых, расширение и обновление действующих производств);</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Выбираются направления, указанные в скобках. Создание нового производства - создание с нуля. Увеличение производительности – расширение действующего производства.  Реконструкция/замена оборудования без увеличения производительности – обновление действующего производства.</a:t>
                      </a:r>
                      <a:endParaRPr lang="ru-RU" sz="2400" b="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878622">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количество создаваемых рабочих мест (временных и постоянных);</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Указать создаваемые рабочие места на период строительства инвестиционного проекта и создаваемые рабочие места после ввода проекта в эксплуатацию</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234731">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номенклатура выпускаемой продукции по классификатору продукции по видам экономической деятельности (КПВЭД РК).</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Классификатор продукции по видам экономической деятельности (КПВЭД) опубликован на сайте Комитета по статистике Министерства национальной экономики Республики Казахстан </a:t>
                      </a:r>
                      <a:r>
                        <a:rPr lang="ru-RU" sz="2400" b="0" u="sng" dirty="0">
                          <a:solidFill>
                            <a:srgbClr val="0082DD"/>
                          </a:solidFill>
                          <a:effectLst/>
                          <a:latin typeface="Calibri" panose="020F0502020204030204" pitchFamily="34" charset="0"/>
                          <a:ea typeface="Times New Roman" panose="02020603050405020304" pitchFamily="18" charset="0"/>
                          <a:cs typeface="Calibri" panose="020F0502020204030204" pitchFamily="34" charset="0"/>
                          <a:hlinkClick r:id="rId2"/>
                        </a:rPr>
                        <a:t>http://stat.gov.kz</a:t>
                      </a:r>
                      <a:r>
                        <a:rPr lang="ru-RU" sz="2400" b="0" dirty="0">
                          <a:effectLst/>
                          <a:latin typeface="Calibri" panose="020F0502020204030204" pitchFamily="34" charset="0"/>
                          <a:ea typeface="Times New Roman" panose="02020603050405020304" pitchFamily="18" charset="0"/>
                          <a:cs typeface="Calibri" panose="020F0502020204030204" pitchFamily="34" charset="0"/>
                        </a:rPr>
                        <a:t> в разделе «Классификаторы». Указываются код/коды КПВЭД по инвестиционному проекту.</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98556">
                <a:tc gridSpan="2">
                  <a:txBody>
                    <a:bodyPr/>
                    <a:lstStyle/>
                    <a:p>
                      <a:pPr algn="ctr">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      3. Технологический раздел включает в себя</a:t>
                      </a: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hMerge="1">
                  <a:txBody>
                    <a:bodyPr/>
                    <a:lstStyle/>
                    <a:p>
                      <a:pPr>
                        <a:lnSpc>
                          <a:spcPct val="100000"/>
                        </a:lnSpc>
                        <a:spcAft>
                          <a:spcPts val="1200"/>
                        </a:spcAft>
                      </a:pPr>
                      <a:endParaRPr lang="ru-RU" sz="20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921002">
                <a:tc>
                  <a:txBody>
                    <a:bodyPr/>
                    <a:lstStyle/>
                    <a:p>
                      <a:pPr marL="0" marR="0" lvl="0" indent="0" algn="l" defTabSz="825500" eaLnBrk="1" fontAlgn="auto" latinLnBrk="0" hangingPunct="1">
                        <a:lnSpc>
                          <a:spcPct val="107000"/>
                        </a:lnSpc>
                        <a:spcBef>
                          <a:spcPts val="0"/>
                        </a:spcBef>
                        <a:spcAft>
                          <a:spcPts val="1200"/>
                        </a:spcAft>
                        <a:buClrTx/>
                        <a:buSzTx/>
                        <a:buFontTx/>
                        <a:buNone/>
                        <a:tabLst/>
                        <a:defRPr/>
                      </a:pP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1) описание технологии инвестиционного проекта с указанием приобретаемых и используемых фиксированных активов, а также импортируемых сырья и материалов, используемых в технологическом процессе;</a:t>
                      </a:r>
                      <a:endParaRPr lang="ru-RU" sz="2400" b="1" dirty="0" smtClean="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1200"/>
                        </a:spcAft>
                      </a:pP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Требуется описание технологии инвестиционного проекта с указанием приобретаемых и используемых фиксированных активов в частности указанных в рабочей программе.</a:t>
                      </a:r>
                      <a:endParaRPr lang="ru-RU" sz="2400" b="0" dirty="0" smtClean="0">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Aft>
                          <a:spcPts val="0"/>
                        </a:spcAft>
                      </a:pP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В случае указания сырья и материалов в подпункте 2) пункта 13 заявки в качестве освобождаемых от обложения таможенными пошлинами требуется описание технологии инвестиционного проекта с указанием приобретаемых</a:t>
                      </a:r>
                      <a:r>
                        <a:rPr lang="ru-RU" sz="2400" b="0" baseline="0" dirty="0" smtClean="0">
                          <a:effectLst/>
                          <a:latin typeface="Calibri" panose="020F0502020204030204" pitchFamily="34" charset="0"/>
                          <a:ea typeface="Times New Roman" panose="02020603050405020304" pitchFamily="18" charset="0"/>
                          <a:cs typeface="Calibri" panose="020F0502020204030204" pitchFamily="34" charset="0"/>
                        </a:rPr>
                        <a:t> </a:t>
                      </a: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и используемых сырья и материалов</a:t>
                      </a:r>
                      <a:r>
                        <a:rPr lang="ru-RU" sz="2400" b="0" baseline="0" dirty="0" smtClean="0">
                          <a:effectLst/>
                          <a:latin typeface="Calibri" panose="020F0502020204030204" pitchFamily="34" charset="0"/>
                          <a:ea typeface="Times New Roman" panose="02020603050405020304" pitchFamily="18" charset="0"/>
                          <a:cs typeface="Calibri" panose="020F0502020204030204" pitchFamily="34" charset="0"/>
                        </a:rPr>
                        <a:t> </a:t>
                      </a: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в технологическом процессе в инвестиционном проекте </a:t>
                      </a:r>
                      <a:endParaRPr lang="ru-RU" sz="2400" b="0" dirty="0" smtClean="0">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Aft>
                          <a:spcPts val="0"/>
                        </a:spcAft>
                      </a:pPr>
                      <a:endParaRPr lang="ru-RU" sz="2400" b="0" i="1" u="sng" dirty="0" smtClean="0">
                        <a:effectLst/>
                        <a:latin typeface="Calibri" panose="020F0502020204030204" pitchFamily="34" charset="0"/>
                        <a:ea typeface="Times New Roman" panose="02020603050405020304" pitchFamily="18" charset="0"/>
                        <a:cs typeface="Calibri" panose="020F0502020204030204" pitchFamily="34" charset="0"/>
                      </a:endParaRPr>
                    </a:p>
                    <a:p>
                      <a:pPr algn="l">
                        <a:lnSpc>
                          <a:spcPct val="100000"/>
                        </a:lnSpc>
                        <a:spcAft>
                          <a:spcPts val="0"/>
                        </a:spcAft>
                      </a:pPr>
                      <a:r>
                        <a:rPr lang="ru-RU" sz="2400" b="0" i="1" u="sng" dirty="0" smtClean="0">
                          <a:effectLst/>
                          <a:latin typeface="Calibri" panose="020F0502020204030204" pitchFamily="34" charset="0"/>
                          <a:ea typeface="Times New Roman" panose="02020603050405020304" pitchFamily="18" charset="0"/>
                          <a:cs typeface="Calibri" panose="020F0502020204030204" pitchFamily="34" charset="0"/>
                        </a:rPr>
                        <a:t>Примечание</a:t>
                      </a:r>
                      <a:r>
                        <a:rPr lang="ru-RU" sz="2400" b="0" dirty="0" smtClean="0">
                          <a:effectLst/>
                          <a:latin typeface="Calibri" panose="020F0502020204030204" pitchFamily="34" charset="0"/>
                          <a:ea typeface="Times New Roman" panose="02020603050405020304" pitchFamily="18" charset="0"/>
                          <a:cs typeface="Calibri" panose="020F0502020204030204" pitchFamily="34" charset="0"/>
                        </a:rPr>
                        <a:t>: Понятие фиксированных активов регулируется пунктом 1 статьи 116 Налогового кодекса РК:</a:t>
                      </a:r>
                      <a:endParaRPr lang="ru-RU" sz="2400" b="0" dirty="0" smtClean="0">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Aft>
                          <a:spcPts val="0"/>
                        </a:spcAft>
                      </a:pP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bl>
          </a:graphicData>
        </a:graphic>
      </p:graphicFrame>
    </p:spTree>
    <p:extLst>
      <p:ext uri="{BB962C8B-B14F-4D97-AF65-F5344CB8AC3E}">
        <p14:creationId xmlns:p14="http://schemas.microsoft.com/office/powerpoint/2010/main" val="1714808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2163033632"/>
              </p:ext>
            </p:extLst>
          </p:nvPr>
        </p:nvGraphicFramePr>
        <p:xfrm>
          <a:off x="1688476" y="1745871"/>
          <a:ext cx="20726514" cy="10639347"/>
        </p:xfrm>
        <a:graphic>
          <a:graphicData uri="http://schemas.openxmlformats.org/drawingml/2006/table">
            <a:tbl>
              <a:tblPr firstRow="1" bandRow="1">
                <a:tableStyleId>{5940675A-B579-460E-94D1-54222C63F5DA}</a:tableStyleId>
              </a:tblPr>
              <a:tblGrid>
                <a:gridCol w="9287887"/>
                <a:gridCol w="11438627"/>
              </a:tblGrid>
              <a:tr h="513206">
                <a:tc>
                  <a:txBody>
                    <a:bodyPr/>
                    <a:lstStyle/>
                    <a:p>
                      <a:pPr algn="l">
                        <a:lnSpc>
                          <a:spcPct val="100000"/>
                        </a:lnSpc>
                        <a:spcAft>
                          <a:spcPts val="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2) применение современных технологий в инвестиционном проекте;</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Указываются применяемые современные технологии при реализации инвестиционного проекта.</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979847">
                <a:tc>
                  <a:txBody>
                    <a:bodyPr/>
                    <a:lstStyle/>
                    <a:p>
                      <a:pPr algn="l">
                        <a:lnSpc>
                          <a:spcPct val="100000"/>
                        </a:lnSpc>
                        <a:spcAft>
                          <a:spcPts val="0"/>
                        </a:spcAft>
                      </a:pP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3) сравнительный анализ импортируемого сырья и материалов по техническим и стоимостным </a:t>
                      </a: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характеристикам, согласно приложению 1 к Требованиям по составлению бизнес-плана </a:t>
                      </a: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(заполняется при импорте данного сырья и материалов);</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Сравнительный анализ включает в себя количественно-качественное, техническое сравнение показателей предлагаемого образца с его аналогами (со ссылками на сайты производителей/фото, описание при наличии). Например: стоимость, </a:t>
                      </a:r>
                      <a:r>
                        <a:rPr lang="ru-RU" sz="2400" dirty="0" smtClean="0">
                          <a:effectLst/>
                          <a:latin typeface="Calibri" panose="020F0502020204030204" pitchFamily="34" charset="0"/>
                          <a:ea typeface="Times New Roman" panose="02020603050405020304" pitchFamily="18" charset="0"/>
                          <a:cs typeface="Calibri" panose="020F0502020204030204" pitchFamily="34" charset="0"/>
                        </a:rPr>
                        <a:t>качество</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538402">
                <a:tc gridSpan="2">
                  <a:txBody>
                    <a:bodyPr/>
                    <a:lstStyle/>
                    <a:p>
                      <a:pPr marL="0" marR="0" lvl="0" indent="0" algn="ctr" defTabSz="825500" eaLnBrk="1" fontAlgn="auto" latinLnBrk="0" hangingPunct="1">
                        <a:lnSpc>
                          <a:spcPct val="100000"/>
                        </a:lnSpc>
                        <a:spcBef>
                          <a:spcPts val="0"/>
                        </a:spcBef>
                        <a:spcAft>
                          <a:spcPts val="0"/>
                        </a:spcAft>
                        <a:buClrTx/>
                        <a:buSzTx/>
                        <a:buFontTx/>
                        <a:buNone/>
                        <a:tabLst/>
                        <a:defRPr/>
                      </a:pP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4. Коммерческий раздел включает в себя:</a:t>
                      </a:r>
                      <a:endParaRPr lang="ru-RU" sz="2400" b="1" dirty="0" smtClean="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hMerge="1">
                  <a:txBody>
                    <a:bodyPr/>
                    <a:lstStyle/>
                    <a:p>
                      <a:pPr>
                        <a:lnSpc>
                          <a:spcPct val="100000"/>
                        </a:lnSpc>
                        <a:spcAft>
                          <a:spcPts val="0"/>
                        </a:spcAft>
                      </a:pP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25428">
                <a:tc>
                  <a:txBody>
                    <a:bodyPr/>
                    <a:lstStyle/>
                    <a:p>
                      <a:pPr algn="l">
                        <a:lnSpc>
                          <a:spcPct val="100000"/>
                        </a:lnSpc>
                        <a:spcAft>
                          <a:spcPts val="0"/>
                        </a:spcAft>
                      </a:pP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1</a:t>
                      </a:r>
                      <a:r>
                        <a:rPr lang="ru-RU" sz="2400" b="1" dirty="0">
                          <a:effectLst/>
                          <a:latin typeface="Calibri" panose="020F0502020204030204" pitchFamily="34" charset="0"/>
                          <a:ea typeface="Times New Roman" panose="02020603050405020304" pitchFamily="18" charset="0"/>
                          <a:cs typeface="Calibri" panose="020F0502020204030204" pitchFamily="34" charset="0"/>
                        </a:rPr>
                        <a:t>) поставки сырья, материалов и оборудования:</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Aft>
                          <a:spcPts val="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перечень видов используемого сырья и материалов;</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Указываются сырье, материалы, оборудование, указанные в рабочей программе. В перечне видов сырья и материалов указываются те наименования, которые используются для выпуска готовой продукции по виду деятельности инвестиционного проекта. Номенклатура выпускаемой продукции по Классификатору продукции по видам экономической деятельности (КПВЭД РК). КПВЭД опубликован на сайте Комитета по статистике Министерства национальной экономики Республики Казахстан </a:t>
                      </a:r>
                      <a:r>
                        <a:rPr lang="ru-RU" sz="2400" u="sng" dirty="0">
                          <a:solidFill>
                            <a:srgbClr val="0082DD"/>
                          </a:solidFill>
                          <a:effectLst/>
                          <a:latin typeface="Calibri" panose="020F0502020204030204" pitchFamily="34" charset="0"/>
                          <a:ea typeface="Times New Roman" panose="02020603050405020304" pitchFamily="18" charset="0"/>
                          <a:cs typeface="Calibri" panose="020F0502020204030204" pitchFamily="34" charset="0"/>
                          <a:hlinkClick r:id="rId2"/>
                        </a:rPr>
                        <a:t>http://stat.gov.kz</a:t>
                      </a:r>
                      <a:r>
                        <a:rPr lang="ru-RU" sz="2400" dirty="0">
                          <a:effectLst/>
                          <a:latin typeface="Calibri" panose="020F0502020204030204" pitchFamily="34" charset="0"/>
                          <a:ea typeface="Times New Roman" panose="02020603050405020304" pitchFamily="18" charset="0"/>
                          <a:cs typeface="Calibri" panose="020F0502020204030204" pitchFamily="34" charset="0"/>
                        </a:rPr>
                        <a:t> в разделе «Классификаторы».</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Aft>
                          <a:spcPts val="0"/>
                        </a:spcAft>
                      </a:pPr>
                      <a:r>
                        <a:rPr lang="ru-RU" sz="2400" dirty="0">
                          <a:effectLst/>
                          <a:latin typeface="Calibri" panose="020F0502020204030204" pitchFamily="34" charset="0"/>
                          <a:ea typeface="Times New Roman" panose="02020603050405020304" pitchFamily="18" charset="0"/>
                          <a:cs typeface="Calibri" panose="020F0502020204030204" pitchFamily="34" charset="0"/>
                        </a:rPr>
                        <a:t> </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25428">
                <a:tc>
                  <a:txBody>
                    <a:bodyPr/>
                    <a:lstStyle/>
                    <a:p>
                      <a:pPr algn="l">
                        <a:lnSpc>
                          <a:spcPct val="107000"/>
                        </a:lnSpc>
                        <a:spcAft>
                          <a:spcPts val="120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усредненная норма расходов импортируемого сырья и материалов на производство единицы готовой продукции, выпускаемой на технологическом оборудовании в рамках инвестиционного проекта, с указанием наименования и объема</a:t>
                      </a:r>
                    </a:p>
                    <a:p>
                      <a:pPr algn="l">
                        <a:lnSpc>
                          <a:spcPct val="107000"/>
                        </a:lnSpc>
                        <a:spcAft>
                          <a:spcPts val="120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используемого сырья и материалов;</a:t>
                      </a:r>
                    </a:p>
                  </a:txBody>
                  <a:tcPr marL="76200" marR="76200" marT="76200" marB="76200"/>
                </a:tc>
                <a:tc>
                  <a:txBody>
                    <a:bodyPr/>
                    <a:lstStyle/>
                    <a:p>
                      <a:pPr algn="l">
                        <a:lnSpc>
                          <a:spcPct val="107000"/>
                        </a:lnSpc>
                        <a:spcAft>
                          <a:spcPts val="120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Заполняется в случае, если согласно заявке (подпункт 2) пункта 13 раздела 3) требуемый вид инвестиционных преференций освобождение от обложения таможенными пошлинами при импорте данного сырья и материалов.</a:t>
                      </a:r>
                    </a:p>
                    <a:p>
                      <a:pPr algn="l">
                        <a:lnSpc>
                          <a:spcPct val="107000"/>
                        </a:lnSpc>
                        <a:spcAft>
                          <a:spcPts val="120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При этом указывается технология производства и расход сырья и материалов, необходимых для производства на единицу готовой продукции в соответствии с технологией производства.</a:t>
                      </a:r>
                    </a:p>
                  </a:txBody>
                  <a:tcPr marL="76200" marR="76200" marT="76200" marB="76200"/>
                </a:tc>
              </a:tr>
              <a:tr h="425428">
                <a:tc>
                  <a:txBody>
                    <a:bodyPr/>
                    <a:lstStyle/>
                    <a:p>
                      <a:pPr algn="l">
                        <a:lnSpc>
                          <a:spcPct val="107000"/>
                        </a:lnSpc>
                        <a:spcAft>
                          <a:spcPts val="120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перечень необходимого технологического оборудования;</a:t>
                      </a:r>
                    </a:p>
                  </a:txBody>
                  <a:tcPr marL="76200" marR="76200" marT="76200" marB="76200"/>
                </a:tc>
                <a:tc>
                  <a:txBody>
                    <a:bodyPr/>
                    <a:lstStyle/>
                    <a:p>
                      <a:pPr algn="l">
                        <a:lnSpc>
                          <a:spcPct val="107000"/>
                        </a:lnSpc>
                        <a:spcAft>
                          <a:spcPts val="120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Указывается оборудование, перечисленное в рабочей программе и в технологическом разделе бизнес-плана.</a:t>
                      </a:r>
                    </a:p>
                  </a:txBody>
                  <a:tcPr marL="76200" marR="76200" marT="76200" marB="76200"/>
                </a:tc>
              </a:tr>
              <a:tr h="425428">
                <a:tc>
                  <a:txBody>
                    <a:bodyPr/>
                    <a:lstStyle/>
                    <a:p>
                      <a:pPr algn="l">
                        <a:lnSpc>
                          <a:spcPct val="107000"/>
                        </a:lnSpc>
                        <a:spcAft>
                          <a:spcPts val="120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новизна технологического оборудования (дата выпуска и модель технологического оборудования);</a:t>
                      </a:r>
                    </a:p>
                  </a:txBody>
                  <a:tcPr marL="76200" marR="76200" marT="76200" marB="76200"/>
                </a:tc>
                <a:tc>
                  <a:txBody>
                    <a:bodyPr/>
                    <a:lstStyle/>
                    <a:p>
                      <a:pPr algn="l">
                        <a:lnSpc>
                          <a:spcPct val="107000"/>
                        </a:lnSpc>
                        <a:spcAft>
                          <a:spcPts val="120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Указываются дата выпуска, модель технологического оборудования</a:t>
                      </a:r>
                    </a:p>
                  </a:txBody>
                  <a:tcPr marL="76200" marR="76200" marT="76200" marB="76200"/>
                </a:tc>
              </a:tr>
            </a:tbl>
          </a:graphicData>
        </a:graphic>
      </p:graphicFrame>
    </p:spTree>
    <p:extLst>
      <p:ext uri="{BB962C8B-B14F-4D97-AF65-F5344CB8AC3E}">
        <p14:creationId xmlns:p14="http://schemas.microsoft.com/office/powerpoint/2010/main" val="3943842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3923587424"/>
              </p:ext>
            </p:extLst>
          </p:nvPr>
        </p:nvGraphicFramePr>
        <p:xfrm>
          <a:off x="1688476" y="2086439"/>
          <a:ext cx="20726514" cy="9396665"/>
        </p:xfrm>
        <a:graphic>
          <a:graphicData uri="http://schemas.openxmlformats.org/drawingml/2006/table">
            <a:tbl>
              <a:tblPr firstRow="1" bandRow="1">
                <a:tableStyleId>{5940675A-B579-460E-94D1-54222C63F5DA}</a:tableStyleId>
              </a:tblPr>
              <a:tblGrid>
                <a:gridCol w="9287887"/>
                <a:gridCol w="11438627"/>
              </a:tblGrid>
              <a:tr h="979847">
                <a:tc>
                  <a:txBody>
                    <a:bodyPr/>
                    <a:lstStyle/>
                    <a:p>
                      <a:pPr algn="l">
                        <a:lnSpc>
                          <a:spcPct val="107000"/>
                        </a:lnSpc>
                        <a:spcAft>
                          <a:spcPts val="120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поставщики оборудования и сырья с указанием наличия договорных отношений с юридическим лицом, подавшим заявку на </a:t>
                      </a: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предоставление инвестиционных </a:t>
                      </a: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преференций;</a:t>
                      </a:r>
                    </a:p>
                  </a:txBody>
                  <a:tcPr marL="76200" marR="76200" marT="76200" marB="76200"/>
                </a:tc>
                <a:tc>
                  <a:txBody>
                    <a:bodyPr/>
                    <a:lstStyle/>
                    <a:p>
                      <a:pPr algn="l">
                        <a:lnSpc>
                          <a:spcPct val="107000"/>
                        </a:lnSpc>
                        <a:spcAft>
                          <a:spcPts val="120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Оборудование и сырье должны соответствовать рабочей программе. Перечислить все оборудование и сырье с указанием наличия договорных отношений с юридическим лицом, подавшим заявку на предоставление инвестиционных преференций. Также, перечислить только оборудование и сырье, с указанием наличия договорных отношений с юридическим лицом, подавшим заявку на предоставление инвестиционных преференций, на которые планируется получение преференций, в </a:t>
                      </a:r>
                      <a:r>
                        <a:rPr lang="ru-RU" sz="2400" b="0" i="0" u="none" strike="noStrike" cap="none" spc="0" baseline="0" dirty="0" err="1">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т.ч</a:t>
                      </a: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дату, номер документа на поставку</a:t>
                      </a:r>
                    </a:p>
                  </a:txBody>
                  <a:tcPr marL="76200" marR="76200" marT="76200" marB="76200"/>
                </a:tc>
              </a:tr>
              <a:tr h="561211">
                <a:tc gridSpan="2">
                  <a:txBody>
                    <a:bodyPr/>
                    <a:lstStyle/>
                    <a:p>
                      <a:pPr algn="ctr">
                        <a:lnSpc>
                          <a:spcPct val="107000"/>
                        </a:lnSpc>
                        <a:spcAft>
                          <a:spcPts val="1200"/>
                        </a:spcAft>
                      </a:pP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2) маркетинг:</a:t>
                      </a:r>
                    </a:p>
                  </a:txBody>
                  <a:tcPr marL="76200" marR="76200" marT="76200" marB="76200"/>
                </a:tc>
                <a:tc hMerge="1">
                  <a:txBody>
                    <a:bodyPr/>
                    <a:lstStyle/>
                    <a:p>
                      <a:pPr>
                        <a:lnSpc>
                          <a:spcPct val="107000"/>
                        </a:lnSpc>
                        <a:spcAft>
                          <a:spcPts val="12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r>
              <a:tr h="513206">
                <a:tc>
                  <a:txBody>
                    <a:bodyPr/>
                    <a:lstStyle/>
                    <a:p>
                      <a:pPr algn="l">
                        <a:lnSpc>
                          <a:spcPct val="100000"/>
                        </a:lnSpc>
                        <a:spcAft>
                          <a:spcPts val="0"/>
                        </a:spcAft>
                      </a:pP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сбыт </a:t>
                      </a: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продукции - указать в какие регионы, каким потребителям, в</a:t>
                      </a:r>
                    </a:p>
                    <a:p>
                      <a:pPr algn="l">
                        <a:lnSpc>
                          <a:spcPct val="100000"/>
                        </a:lnSpc>
                        <a:spcAft>
                          <a:spcPts val="0"/>
                        </a:spcAft>
                      </a:pP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какие страны за рубежом предполагается поставка, имеются ли на рынке аналогичные, взаимозаменяемые или </a:t>
                      </a:r>
                      <a:r>
                        <a:rPr lang="ru-RU" sz="2400" b="1" i="0" u="none" strike="noStrike" cap="none" spc="0" baseline="0" dirty="0" err="1">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взаимодополняемые</a:t>
                      </a: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товары.</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Указываются соответствующие данные, перечисленные в ячейке.</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Представителями МСБ заполняется по желанию.</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Крупными инвесторами заполняется в обязательном порядке</a:t>
                      </a:r>
                      <a:r>
                        <a:rPr lang="ru-RU"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Примечание: Понятие крупного инвестора регулируется статьей 274 Предпринимательского кодекса РК</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Понятия субъектов малого и среднего предпринимательства регулируются статьей 24 Предпринимательского кодекса РК.</a:t>
                      </a:r>
                    </a:p>
                  </a:txBody>
                  <a:tcPr marL="76200" marR="76200" marT="76200" marB="76200"/>
                </a:tc>
              </a:tr>
              <a:tr h="513206">
                <a:tc gridSpan="2">
                  <a:txBody>
                    <a:bodyPr/>
                    <a:lstStyle/>
                    <a:p>
                      <a:pPr algn="ctr">
                        <a:lnSpc>
                          <a:spcPct val="100000"/>
                        </a:lnSpc>
                        <a:spcAft>
                          <a:spcPts val="0"/>
                        </a:spcAft>
                      </a:pP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5. Социально-экономическое и экологическое воздействие включает в себя:</a:t>
                      </a:r>
                    </a:p>
                  </a:txBody>
                  <a:tcPr marL="76200" marR="76200" marT="76200" marB="76200"/>
                </a:tc>
                <a:tc hMerge="1">
                  <a:txBody>
                    <a:bodyPr/>
                    <a:lstStyle/>
                    <a:p>
                      <a:pPr algn="l">
                        <a:lnSpc>
                          <a:spcPct val="100000"/>
                        </a:lnSpc>
                        <a:spcAft>
                          <a:spcPts val="0"/>
                        </a:spcAft>
                      </a:pP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513206">
                <a:tc>
                  <a:txBody>
                    <a:bodyPr/>
                    <a:lstStyle/>
                    <a:p>
                      <a:pPr algn="l">
                        <a:lnSpc>
                          <a:spcPct val="100000"/>
                        </a:lnSpc>
                        <a:spcAft>
                          <a:spcPts val="0"/>
                        </a:spcAft>
                      </a:pPr>
                      <a:r>
                        <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a:t>
                      </a: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непосредственные участники инвестиционного проекта:</a:t>
                      </a:r>
                    </a:p>
                    <a:p>
                      <a:pPr algn="l">
                        <a:lnSpc>
                          <a:spcPct val="100000"/>
                        </a:lnSpc>
                        <a:spcAft>
                          <a:spcPts val="0"/>
                        </a:spcAft>
                      </a:pPr>
                      <a:r>
                        <a:rPr lang="ru-RU" sz="2400" b="1" i="0" u="none" strike="noStrike" cap="none" spc="0" baseline="0" dirty="0" err="1">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проектоустроитель</a:t>
                      </a:r>
                      <a:r>
                        <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генеральный подрядчик, подрядчик, субподрядчик или исполнитель услуг в сфере архитектурной, градостроительной и строительной деятельности (включая изыскательскую и проектную деятельность, инжиниринговые услуги), поставщик оборудования, поставщик сырья и материалов, посредники;</a:t>
                      </a:r>
                    </a:p>
                  </a:txBody>
                  <a:tcPr marL="76200" marR="76200" marT="76200" marB="76200"/>
                </a:tc>
                <a:tc>
                  <a:txBody>
                    <a:bodyPr/>
                    <a:lstStyle/>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Данный раздел заполняют заявители, осуществляющие инвестиционный приоритетный проект.</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Указываются данные, перечисленные в первом подпункте соответствующего пункта.</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txBody>
                  <a:tcPr marL="76200" marR="76200" marT="76200" marB="76200"/>
                </a:tc>
              </a:tr>
            </a:tbl>
          </a:graphicData>
        </a:graphic>
      </p:graphicFrame>
    </p:spTree>
    <p:extLst>
      <p:ext uri="{BB962C8B-B14F-4D97-AF65-F5344CB8AC3E}">
        <p14:creationId xmlns:p14="http://schemas.microsoft.com/office/powerpoint/2010/main" val="1629693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653409246"/>
              </p:ext>
            </p:extLst>
          </p:nvPr>
        </p:nvGraphicFramePr>
        <p:xfrm>
          <a:off x="1688476" y="1745871"/>
          <a:ext cx="20726514" cy="9418760"/>
        </p:xfrm>
        <a:graphic>
          <a:graphicData uri="http://schemas.openxmlformats.org/drawingml/2006/table">
            <a:tbl>
              <a:tblPr firstRow="1" bandRow="1">
                <a:tableStyleId>{5940675A-B579-460E-94D1-54222C63F5DA}</a:tableStyleId>
              </a:tblPr>
              <a:tblGrid>
                <a:gridCol w="9287887"/>
                <a:gridCol w="11438627"/>
              </a:tblGrid>
              <a:tr h="538402">
                <a:tc>
                  <a:txBody>
                    <a:bodyPr/>
                    <a:lstStyle/>
                    <a:p>
                      <a:pPr algn="l">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2) потребность проекта в трудовых ресурсах (численность) по форме, согласно приложению </a:t>
                      </a:r>
                      <a:r>
                        <a:rPr lang="ru-RU" sz="2400" b="1" dirty="0" smtClean="0">
                          <a:effectLst/>
                          <a:latin typeface="Calibri" panose="020F0502020204030204" pitchFamily="34" charset="0"/>
                          <a:ea typeface="Times New Roman" panose="02020603050405020304" pitchFamily="18" charset="0"/>
                          <a:cs typeface="Calibri" panose="020F0502020204030204" pitchFamily="34" charset="0"/>
                        </a:rPr>
                        <a:t>2 </a:t>
                      </a:r>
                      <a:r>
                        <a:rPr lang="ru-RU" sz="2400" b="1" dirty="0">
                          <a:effectLst/>
                          <a:latin typeface="Calibri" panose="020F0502020204030204" pitchFamily="34" charset="0"/>
                          <a:ea typeface="Times New Roman" panose="02020603050405020304" pitchFamily="18" charset="0"/>
                          <a:cs typeface="Calibri" panose="020F0502020204030204" pitchFamily="34" charset="0"/>
                        </a:rPr>
                        <a:t>к Требованиям по составлению бизнес-плана;</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Данный пункт заполняется при двух условиях:</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 реализации инвестиционного приоритетного проекта;</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 необходимости привлечения иностранной рабочей силы без квот и разрешений;</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При этом данные сведения должны быть отражены в пункте 20 раздела 3 Заявки.</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1200"/>
                        </a:spcAft>
                      </a:pPr>
                      <a:r>
                        <a:rPr lang="ru-RU" sz="2400" b="0" dirty="0">
                          <a:effectLst/>
                          <a:latin typeface="Calibri" panose="020F0502020204030204" pitchFamily="34" charset="0"/>
                          <a:ea typeface="Times New Roman" panose="02020603050405020304" pitchFamily="18" charset="0"/>
                          <a:cs typeface="Calibri" panose="020F0502020204030204" pitchFamily="34" charset="0"/>
                        </a:rPr>
                        <a:t>Потребность в кадровых ресурсах заполняется по форме согласно приложению 3 в разбивке по местным и иностранным привлекаемым кадрам, и по периоду привлечения кадров: на время строительства, после ввода в эксплуатацию.</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2696525">
                <a:tc>
                  <a:txBody>
                    <a:bodyPr/>
                    <a:lstStyle/>
                    <a:p>
                      <a:pPr algn="just">
                        <a:lnSpc>
                          <a:spcPct val="115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3) </a:t>
                      </a:r>
                      <a:r>
                        <a:rPr lang="ru-RU" sz="2400" b="1" dirty="0">
                          <a:effectLst/>
                          <a:latin typeface="Calibri" panose="020F0502020204030204" pitchFamily="34" charset="0"/>
                          <a:ea typeface="Calibri" panose="020F0502020204030204" pitchFamily="34" charset="0"/>
                          <a:cs typeface="Calibri" panose="020F0502020204030204" pitchFamily="34" charset="0"/>
                        </a:rPr>
                        <a:t>распределение функциональных обязанностей </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привлекаемой иностранной </a:t>
                      </a:r>
                      <a:r>
                        <a:rPr lang="ru-RU" sz="2400" b="1" dirty="0">
                          <a:effectLst/>
                          <a:latin typeface="Calibri" panose="020F0502020204030204" pitchFamily="34" charset="0"/>
                          <a:ea typeface="Calibri" panose="020F0502020204030204" pitchFamily="34" charset="0"/>
                          <a:cs typeface="Calibri" panose="020F0502020204030204" pitchFamily="34" charset="0"/>
                        </a:rPr>
                        <a:t>рабочей силы (заполняется при реализации </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инвестиционного приоритетного </a:t>
                      </a:r>
                      <a:r>
                        <a:rPr lang="ru-RU" sz="2400" b="1" dirty="0">
                          <a:effectLst/>
                          <a:latin typeface="Calibri" panose="020F0502020204030204" pitchFamily="34" charset="0"/>
                          <a:ea typeface="Calibri" panose="020F0502020204030204" pitchFamily="34" charset="0"/>
                          <a:cs typeface="Calibri" panose="020F0502020204030204" pitchFamily="34" charset="0"/>
                        </a:rPr>
                        <a:t>проекта</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Данный пункт заполняется при двух условиях:</a:t>
                      </a:r>
                    </a:p>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 реализации инвестиционного приоритетного проекта;</a:t>
                      </a:r>
                    </a:p>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 необходимости привлечения иностранной рабочей силы без квот и разрешений</a:t>
                      </a:r>
                      <a:r>
                        <a:rPr lang="ru-RU" sz="2400" b="0" dirty="0" smtClean="0">
                          <a:effectLst/>
                          <a:latin typeface="Calibri" panose="020F0502020204030204" pitchFamily="34" charset="0"/>
                          <a:ea typeface="Calibri" panose="020F0502020204030204" pitchFamily="34" charset="0"/>
                          <a:cs typeface="Calibri" panose="020F0502020204030204" pitchFamily="34" charset="0"/>
                        </a:rPr>
                        <a:t>;</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425428">
                <a:tc>
                  <a:txBody>
                    <a:bodyPr/>
                    <a:lstStyle/>
                    <a:p>
                      <a:pPr algn="just">
                        <a:lnSpc>
                          <a:spcPct val="115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4) </a:t>
                      </a:r>
                      <a:r>
                        <a:rPr lang="ru-RU" sz="2400" b="1" dirty="0">
                          <a:effectLst/>
                          <a:latin typeface="Calibri" panose="020F0502020204030204" pitchFamily="34" charset="0"/>
                          <a:ea typeface="Calibri" panose="020F0502020204030204" pitchFamily="34" charset="0"/>
                          <a:cs typeface="Calibri" panose="020F0502020204030204" pitchFamily="34" charset="0"/>
                        </a:rPr>
                        <a:t>потребность в работниках после ввода производства </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в эксплуатацию</a:t>
                      </a:r>
                      <a:r>
                        <a:rPr lang="ru-RU" sz="2400" b="1" dirty="0">
                          <a:effectLst/>
                          <a:latin typeface="Calibri" panose="020F0502020204030204" pitchFamily="34" charset="0"/>
                          <a:ea typeface="Calibri" panose="020F0502020204030204" pitchFamily="34" charset="0"/>
                          <a:cs typeface="Calibri" panose="020F0502020204030204" pitchFamily="34" charset="0"/>
                        </a:rPr>
                        <a:t>, по форме, согласно приложению </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3 </a:t>
                      </a:r>
                      <a:r>
                        <a:rPr lang="ru-RU" sz="2400" b="1" dirty="0">
                          <a:effectLst/>
                          <a:latin typeface="Calibri" panose="020F0502020204030204" pitchFamily="34" charset="0"/>
                          <a:ea typeface="Calibri" panose="020F0502020204030204" pitchFamily="34" charset="0"/>
                          <a:cs typeface="Calibri" panose="020F0502020204030204" pitchFamily="34" charset="0"/>
                        </a:rPr>
                        <a:t>к Требованиям по составлению бизнес-плана;</a:t>
                      </a:r>
                    </a:p>
                  </a:txBody>
                  <a:tcPr marL="68580" marR="68580" marT="0" marB="0"/>
                </a:tc>
                <a:tc>
                  <a:txBody>
                    <a:bodyPr/>
                    <a:lstStyle/>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Данный пункт заполняется при двух условиях:</a:t>
                      </a:r>
                    </a:p>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 реализации инвестиционного приоритетного проекта;</a:t>
                      </a:r>
                    </a:p>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 необходимости привлечения иностранной рабочей силы без квот и разрешений;</a:t>
                      </a:r>
                    </a:p>
                    <a:p>
                      <a:pPr algn="l">
                        <a:lnSpc>
                          <a:spcPct val="115000"/>
                        </a:lnSpc>
                        <a:spcAft>
                          <a:spcPts val="0"/>
                        </a:spcAft>
                      </a:pPr>
                      <a:r>
                        <a:rPr lang="ru-RU" sz="2400" b="0" dirty="0">
                          <a:effectLst/>
                          <a:latin typeface="Calibri" panose="020F0502020204030204" pitchFamily="34" charset="0"/>
                          <a:ea typeface="Calibri" panose="020F0502020204030204" pitchFamily="34" charset="0"/>
                          <a:cs typeface="Calibri" panose="020F0502020204030204" pitchFamily="34" charset="0"/>
                        </a:rPr>
                        <a:t>Данные сведения следует сверять с пунктом 20 раздела 3 Заявки</a:t>
                      </a:r>
                    </a:p>
                  </a:txBody>
                  <a:tcPr marL="68580" marR="68580" marT="0" marB="0"/>
                </a:tc>
              </a:tr>
              <a:tr h="1538285">
                <a:tc>
                  <a:txBody>
                    <a:bodyPr/>
                    <a:lstStyle/>
                    <a:p>
                      <a:pPr algn="just">
                        <a:lnSpc>
                          <a:spcPct val="115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5) </a:t>
                      </a:r>
                      <a:r>
                        <a:rPr lang="ru-RU" sz="2400" b="1" dirty="0">
                          <a:effectLst/>
                          <a:latin typeface="Calibri" panose="020F0502020204030204" pitchFamily="34" charset="0"/>
                          <a:ea typeface="Calibri" panose="020F0502020204030204" pitchFamily="34" charset="0"/>
                          <a:cs typeface="Calibri" panose="020F0502020204030204" pitchFamily="34" charset="0"/>
                        </a:rPr>
                        <a:t>ожидаемый социальный эффект при реализации </a:t>
                      </a:r>
                      <a:r>
                        <a:rPr lang="ru-RU" sz="2400" b="1" dirty="0" smtClean="0">
                          <a:effectLst/>
                          <a:latin typeface="Calibri" panose="020F0502020204030204" pitchFamily="34" charset="0"/>
                          <a:ea typeface="Calibri" panose="020F0502020204030204" pitchFamily="34" charset="0"/>
                          <a:cs typeface="Calibri" panose="020F0502020204030204" pitchFamily="34" charset="0"/>
                        </a:rPr>
                        <a:t>инвестиционного проекта</a:t>
                      </a:r>
                      <a:r>
                        <a:rPr lang="ru-RU" sz="2400" b="1" dirty="0">
                          <a:effectLst/>
                          <a:latin typeface="Calibri" panose="020F0502020204030204" pitchFamily="34" charset="0"/>
                          <a:ea typeface="Calibri" panose="020F0502020204030204" pitchFamily="34" charset="0"/>
                          <a:cs typeface="Calibri" panose="020F0502020204030204" pitchFamily="34" charset="0"/>
                        </a:rPr>
                        <a:t>;</a:t>
                      </a:r>
                    </a:p>
                  </a:txBody>
                  <a:tcPr marL="68580" marR="68580" marT="0" marB="0"/>
                </a:tc>
                <a:tc>
                  <a:txBody>
                    <a:bodyPr/>
                    <a:lstStyle/>
                    <a:p>
                      <a:pPr algn="l">
                        <a:lnSpc>
                          <a:spcPct val="115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Указываются социальные данные, в том числе по сохранению и (или) созданию рабочих мест при реализации инвестиционного проекта, повышение квалификации кадров, потенциальное </a:t>
                      </a:r>
                      <a:r>
                        <a:rPr lang="ru-RU" sz="2400" dirty="0" err="1">
                          <a:effectLst/>
                          <a:latin typeface="Calibri" panose="020F0502020204030204" pitchFamily="34" charset="0"/>
                          <a:ea typeface="Calibri" panose="020F0502020204030204" pitchFamily="34" charset="0"/>
                          <a:cs typeface="Calibri" panose="020F0502020204030204" pitchFamily="34" charset="0"/>
                        </a:rPr>
                        <a:t>импортозамещение</a:t>
                      </a:r>
                      <a:r>
                        <a:rPr lang="ru-RU" sz="2400" dirty="0">
                          <a:effectLst/>
                          <a:latin typeface="Calibri" panose="020F0502020204030204" pitchFamily="34" charset="0"/>
                          <a:ea typeface="Calibri" panose="020F0502020204030204" pitchFamily="34" charset="0"/>
                          <a:cs typeface="Calibri" panose="020F0502020204030204" pitchFamily="34" charset="0"/>
                        </a:rPr>
                        <a:t>.</a:t>
                      </a:r>
                    </a:p>
                  </a:txBody>
                  <a:tcPr marL="68580" marR="68580" marT="0" marB="0"/>
                </a:tc>
              </a:tr>
            </a:tbl>
          </a:graphicData>
        </a:graphic>
      </p:graphicFrame>
    </p:spTree>
    <p:extLst>
      <p:ext uri="{BB962C8B-B14F-4D97-AF65-F5344CB8AC3E}">
        <p14:creationId xmlns:p14="http://schemas.microsoft.com/office/powerpoint/2010/main" val="24176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2816645636"/>
              </p:ext>
            </p:extLst>
          </p:nvPr>
        </p:nvGraphicFramePr>
        <p:xfrm>
          <a:off x="1581150" y="1745871"/>
          <a:ext cx="20802296" cy="10769978"/>
        </p:xfrm>
        <a:graphic>
          <a:graphicData uri="http://schemas.openxmlformats.org/drawingml/2006/table">
            <a:tbl>
              <a:tblPr firstRow="1" bandRow="1">
                <a:tableStyleId>{5940675A-B579-460E-94D1-54222C63F5DA}</a:tableStyleId>
              </a:tblPr>
              <a:tblGrid>
                <a:gridCol w="9132892"/>
                <a:gridCol w="11669404"/>
              </a:tblGrid>
              <a:tr h="643821">
                <a:tc gridSpan="2">
                  <a:txBody>
                    <a:bodyPr/>
                    <a:lstStyle/>
                    <a:p>
                      <a:pPr marL="0" marR="0" lvl="0" indent="0" algn="ctr" defTabSz="825500" eaLnBrk="1" fontAlgn="auto" latinLnBrk="0" hangingPunct="1">
                        <a:lnSpc>
                          <a:spcPct val="107000"/>
                        </a:lnSpc>
                        <a:spcBef>
                          <a:spcPts val="0"/>
                        </a:spcBef>
                        <a:spcAft>
                          <a:spcPts val="1200"/>
                        </a:spcAft>
                        <a:buClrTx/>
                        <a:buSzTx/>
                        <a:buFontTx/>
                        <a:buNone/>
                        <a:tabLst/>
                        <a:defRPr/>
                      </a:pPr>
                      <a:r>
                        <a:rPr lang="ru-RU" sz="2400" b="0" i="0" u="none" strike="noStrike" cap="none" spc="0" baseline="0" dirty="0" smtClean="0">
                          <a:ln>
                            <a:noFill/>
                          </a:ln>
                          <a:solidFill>
                            <a:schemeClr val="tx1"/>
                          </a:solidFill>
                          <a:effectLst/>
                          <a:uFillTx/>
                          <a:latin typeface="+mn-lt"/>
                          <a:ea typeface="+mn-ea"/>
                          <a:cs typeface="+mn-cs"/>
                          <a:sym typeface="Helvetica Light"/>
                        </a:rPr>
                        <a:t>6. Финансовый раздел включает в себя:</a:t>
                      </a:r>
                    </a:p>
                  </a:txBody>
                  <a:tcPr marL="76200" marR="76200" marT="76200" marB="76200"/>
                </a:tc>
                <a:tc hMerge="1">
                  <a:txBody>
                    <a:bodyPr/>
                    <a:lstStyle/>
                    <a:p>
                      <a:pPr>
                        <a:lnSpc>
                          <a:spcPct val="107000"/>
                        </a:lnSpc>
                        <a:spcAft>
                          <a:spcPts val="1200"/>
                        </a:spcAft>
                      </a:pP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r>
              <a:tr h="1732292">
                <a:tc>
                  <a:txBody>
                    <a:bodyPr/>
                    <a:lstStyle/>
                    <a:p>
                      <a:pPr algn="just">
                        <a:lnSpc>
                          <a:spcPct val="100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1) стоимость реализации инвестиционного проекта, источники финансирования:</a:t>
                      </a:r>
                    </a:p>
                    <a:p>
                      <a:pPr algn="just">
                        <a:lnSpc>
                          <a:spcPct val="100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собственные средства;</a:t>
                      </a:r>
                    </a:p>
                    <a:p>
                      <a:pPr algn="just">
                        <a:lnSpc>
                          <a:spcPct val="100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собственные </a:t>
                      </a:r>
                      <a:r>
                        <a:rPr lang="ru-RU" sz="2400" b="1" dirty="0">
                          <a:effectLst/>
                          <a:latin typeface="Calibri" panose="020F0502020204030204" pitchFamily="34" charset="0"/>
                          <a:ea typeface="Calibri" panose="020F0502020204030204" pitchFamily="34" charset="0"/>
                          <a:cs typeface="Calibri" panose="020F0502020204030204" pitchFamily="34" charset="0"/>
                        </a:rPr>
                        <a:t>средства;</a:t>
                      </a:r>
                    </a:p>
                  </a:txBody>
                  <a:tcPr marL="68580" marR="68580" marT="0" marB="0"/>
                </a:tc>
                <a:tc>
                  <a:txBody>
                    <a:bodyPr/>
                    <a:lstStyle/>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Указываются источники финансирования проекта:</a:t>
                      </a:r>
                    </a:p>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сумма инвестиций, вкладываемая из собственных средств;</a:t>
                      </a:r>
                    </a:p>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Данные сведения следует сверять с подпунктом 1 пунктом 12 раздела 2 Заявки</a:t>
                      </a:r>
                    </a:p>
                  </a:txBody>
                  <a:tcPr marL="68580" marR="68580" marT="0" marB="0"/>
                </a:tc>
              </a:tr>
              <a:tr h="966821">
                <a:tc>
                  <a:txBody>
                    <a:bodyPr/>
                    <a:lstStyle/>
                    <a:p>
                      <a:pPr algn="just">
                        <a:lnSpc>
                          <a:spcPct val="115000"/>
                        </a:lnSpc>
                        <a:spcAft>
                          <a:spcPts val="0"/>
                        </a:spcAft>
                      </a:pPr>
                      <a:r>
                        <a:rPr lang="ru-RU" sz="2400" b="1" dirty="0">
                          <a:effectLst/>
                          <a:latin typeface="Calibri" panose="020F0502020204030204" pitchFamily="34" charset="0"/>
                          <a:ea typeface="Calibri" panose="020F0502020204030204" pitchFamily="34" charset="0"/>
                          <a:cs typeface="Calibri" panose="020F0502020204030204" pitchFamily="34" charset="0"/>
                        </a:rPr>
                        <a:t>заемные средства (кредиты или привлеченные </a:t>
                      </a:r>
                      <a:r>
                        <a:rPr lang="ru-RU" sz="2400" b="1" dirty="0" err="1">
                          <a:effectLst/>
                          <a:latin typeface="Calibri" panose="020F0502020204030204" pitchFamily="34" charset="0"/>
                          <a:ea typeface="Calibri" panose="020F0502020204030204" pitchFamily="34" charset="0"/>
                          <a:cs typeface="Calibri" panose="020F0502020204030204" pitchFamily="34" charset="0"/>
                        </a:rPr>
                        <a:t>средствахозяйствующих</a:t>
                      </a:r>
                      <a:r>
                        <a:rPr lang="ru-RU" sz="2400" b="1" dirty="0">
                          <a:effectLst/>
                          <a:latin typeface="Calibri" panose="020F0502020204030204" pitchFamily="34" charset="0"/>
                          <a:ea typeface="Calibri" panose="020F0502020204030204" pitchFamily="34" charset="0"/>
                          <a:cs typeface="Calibri" panose="020F0502020204030204" pitchFamily="34" charset="0"/>
                        </a:rPr>
                        <a:t> субъектов) и/или грант;</a:t>
                      </a:r>
                    </a:p>
                  </a:txBody>
                  <a:tcPr marL="68580" marR="68580" marT="0" marB="0"/>
                </a:tc>
                <a:tc>
                  <a:txBody>
                    <a:bodyPr/>
                    <a:lstStyle/>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сумма инвестиций, вкладываемая из заемных средств;</a:t>
                      </a:r>
                    </a:p>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Данные сведения следует сверять с подпунктом 1 пунктом 12 раздела 2 Заявки</a:t>
                      </a:r>
                    </a:p>
                  </a:txBody>
                  <a:tcPr marL="68580" marR="68580" marT="0" marB="0"/>
                </a:tc>
              </a:tr>
              <a:tr h="1821385">
                <a:tc>
                  <a:txBody>
                    <a:bodyPr/>
                    <a:lstStyle/>
                    <a:p>
                      <a:pPr algn="just">
                        <a:lnSpc>
                          <a:spcPct val="115000"/>
                        </a:lnSpc>
                        <a:spcAft>
                          <a:spcPts val="0"/>
                        </a:spcAft>
                      </a:pPr>
                      <a:r>
                        <a:rPr lang="ru-RU" sz="2400" b="1" dirty="0">
                          <a:effectLst/>
                          <a:latin typeface="Calibri" panose="020F0502020204030204" pitchFamily="34" charset="0"/>
                          <a:ea typeface="Calibri" panose="020F0502020204030204" pitchFamily="34" charset="0"/>
                          <a:cs typeface="Calibri" panose="020F0502020204030204" pitchFamily="34" charset="0"/>
                        </a:rPr>
                        <a:t>бюджетные средства;</a:t>
                      </a:r>
                    </a:p>
                  </a:txBody>
                  <a:tcPr marL="68580" marR="68580" marT="0" marB="0"/>
                </a:tc>
                <a:tc>
                  <a:txBody>
                    <a:bodyPr/>
                    <a:lstStyle/>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сумма инвестиций, вкладываемая из бюджетных средств. </a:t>
                      </a:r>
                    </a:p>
                    <a:p>
                      <a:pPr algn="just">
                        <a:lnSpc>
                          <a:spcPct val="100000"/>
                        </a:lnSpc>
                        <a:spcAft>
                          <a:spcPts val="0"/>
                        </a:spcAft>
                      </a:pPr>
                      <a:r>
                        <a:rPr lang="ru-RU" sz="2400" i="1" u="sng" dirty="0">
                          <a:effectLst/>
                          <a:latin typeface="Calibri" panose="020F0502020204030204" pitchFamily="34" charset="0"/>
                          <a:ea typeface="Calibri" panose="020F0502020204030204" pitchFamily="34" charset="0"/>
                          <a:cs typeface="Calibri" panose="020F0502020204030204" pitchFamily="34" charset="0"/>
                        </a:rPr>
                        <a:t>Примечание</a:t>
                      </a:r>
                      <a:r>
                        <a:rPr lang="ru-RU" sz="2400" dirty="0">
                          <a:effectLst/>
                          <a:latin typeface="Calibri" panose="020F0502020204030204" pitchFamily="34" charset="0"/>
                          <a:ea typeface="Calibri" panose="020F0502020204030204" pitchFamily="34" charset="0"/>
                          <a:cs typeface="Calibri" panose="020F0502020204030204" pitchFamily="34" charset="0"/>
                        </a:rPr>
                        <a:t>: Понятие бюджетных средств регулируется статьей 3 Бюджетного кодекса РК.</a:t>
                      </a:r>
                    </a:p>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Данные сведения следует сверять с подпунктом 1 пунктом 12 раздела 2 Заявки</a:t>
                      </a:r>
                    </a:p>
                  </a:txBody>
                  <a:tcPr marL="68580" marR="68580" marT="0" marB="0"/>
                </a:tc>
              </a:tr>
              <a:tr h="1821385">
                <a:tc>
                  <a:txBody>
                    <a:bodyPr/>
                    <a:lstStyle/>
                    <a:p>
                      <a:pPr algn="just">
                        <a:lnSpc>
                          <a:spcPct val="100000"/>
                        </a:lnSpc>
                        <a:spcAft>
                          <a:spcPts val="0"/>
                        </a:spcAft>
                      </a:pPr>
                      <a:r>
                        <a:rPr lang="ru-RU" sz="2400" b="1" dirty="0" smtClean="0">
                          <a:effectLst/>
                          <a:latin typeface="Calibri" panose="020F0502020204030204" pitchFamily="34" charset="0"/>
                          <a:ea typeface="Calibri" panose="020F0502020204030204" pitchFamily="34" charset="0"/>
                          <a:cs typeface="Calibri" panose="020F0502020204030204" pitchFamily="34" charset="0"/>
                        </a:rPr>
                        <a:t>2) </a:t>
                      </a:r>
                      <a:r>
                        <a:rPr lang="ru-RU" sz="2400" b="1" dirty="0">
                          <a:effectLst/>
                          <a:latin typeface="Calibri" panose="020F0502020204030204" pitchFamily="34" charset="0"/>
                          <a:ea typeface="Calibri" panose="020F0502020204030204" pitchFamily="34" charset="0"/>
                          <a:cs typeface="Calibri" panose="020F0502020204030204" pitchFamily="34" charset="0"/>
                        </a:rPr>
                        <a:t>финансовый анализ:</a:t>
                      </a:r>
                    </a:p>
                    <a:p>
                      <a:pPr algn="just">
                        <a:lnSpc>
                          <a:spcPct val="100000"/>
                        </a:lnSpc>
                        <a:spcAft>
                          <a:spcPts val="0"/>
                        </a:spcAft>
                      </a:pPr>
                      <a:r>
                        <a:rPr lang="ru-RU" sz="2400" b="1" dirty="0">
                          <a:effectLst/>
                          <a:latin typeface="Calibri" panose="020F0502020204030204" pitchFamily="34" charset="0"/>
                          <a:ea typeface="Calibri" panose="020F0502020204030204" pitchFamily="34" charset="0"/>
                          <a:cs typeface="Calibri" panose="020F0502020204030204" pitchFamily="34" charset="0"/>
                        </a:rPr>
                        <a:t>финансовая модель проекта, включающая расчет моделей без </a:t>
                      </a:r>
                      <a:r>
                        <a:rPr lang="ru-RU" sz="2400" b="1" dirty="0" err="1">
                          <a:effectLst/>
                          <a:latin typeface="Calibri" panose="020F0502020204030204" pitchFamily="34" charset="0"/>
                          <a:ea typeface="Calibri" panose="020F0502020204030204" pitchFamily="34" charset="0"/>
                          <a:cs typeface="Calibri" panose="020F0502020204030204" pitchFamily="34" charset="0"/>
                        </a:rPr>
                        <a:t>учетаинвестиционных</a:t>
                      </a:r>
                      <a:r>
                        <a:rPr lang="ru-RU" sz="2400" b="1" dirty="0">
                          <a:effectLst/>
                          <a:latin typeface="Calibri" panose="020F0502020204030204" pitchFamily="34" charset="0"/>
                          <a:ea typeface="Calibri" panose="020F0502020204030204" pitchFamily="34" charset="0"/>
                          <a:cs typeface="Calibri" panose="020F0502020204030204" pitchFamily="34" charset="0"/>
                        </a:rPr>
                        <a:t> преференций и с учетом соответствующих инвестиционных преференций;</a:t>
                      </a:r>
                    </a:p>
                  </a:txBody>
                  <a:tcPr marL="68580" marR="68580" marT="0" marB="0"/>
                </a:tc>
                <a:tc>
                  <a:txBody>
                    <a:bodyPr/>
                    <a:lstStyle/>
                    <a:p>
                      <a:pPr algn="just">
                        <a:lnSpc>
                          <a:spcPct val="100000"/>
                        </a:lnSpc>
                        <a:spcAft>
                          <a:spcPts val="0"/>
                        </a:spcAft>
                      </a:pPr>
                      <a:r>
                        <a:rPr lang="ru-RU" sz="2400" dirty="0">
                          <a:effectLst/>
                          <a:latin typeface="Calibri" panose="020F0502020204030204" pitchFamily="34" charset="0"/>
                          <a:ea typeface="Calibri" panose="020F0502020204030204" pitchFamily="34" charset="0"/>
                          <a:cs typeface="Calibri" panose="020F0502020204030204" pitchFamily="34" charset="0"/>
                        </a:rPr>
                        <a:t>Расчет суммы расходов без учета инвестиционных преференций и с учетом соответствующих инвестиционных преференций</a:t>
                      </a:r>
                    </a:p>
                  </a:txBody>
                  <a:tcPr marL="68580" marR="68580" marT="0" marB="0"/>
                </a:tc>
              </a:tr>
              <a:tr h="1821385">
                <a:tc>
                  <a:txBody>
                    <a:bodyPr/>
                    <a:lstStyle/>
                    <a:p>
                      <a:pPr algn="just">
                        <a:lnSpc>
                          <a:spcPct val="115000"/>
                        </a:lnSpc>
                        <a:spcAft>
                          <a:spcPts val="0"/>
                        </a:spcAft>
                      </a:pPr>
                      <a:r>
                        <a:rPr lang="ru-RU" sz="2400" b="1" dirty="0">
                          <a:effectLst/>
                          <a:latin typeface="Calibri" panose="020F0502020204030204" pitchFamily="34" charset="0"/>
                          <a:ea typeface="Calibri" panose="020F0502020204030204" pitchFamily="34" charset="0"/>
                          <a:cs typeface="Calibri" panose="020F0502020204030204" pitchFamily="34" charset="0"/>
                        </a:rPr>
                        <a:t>чистый дисконтированный доход за жизненный цикл проекта;</a:t>
                      </a:r>
                    </a:p>
                  </a:txBody>
                  <a:tcPr marL="68580" marR="68580" marT="0" marB="0"/>
                </a:tc>
                <a:tc>
                  <a:txBody>
                    <a:bodyPr/>
                    <a:lstStyle/>
                    <a:p>
                      <a:pPr algn="ctr">
                        <a:lnSpc>
                          <a:spcPct val="100000"/>
                        </a:lnSpc>
                        <a:spcAft>
                          <a:spcPts val="0"/>
                        </a:spcAft>
                      </a:pPr>
                      <a:r>
                        <a:rPr lang="en-US" sz="2400" dirty="0" smtClean="0">
                          <a:effectLst/>
                          <a:latin typeface="Calibri" panose="020F0502020204030204" pitchFamily="34" charset="0"/>
                          <a:ea typeface="Consolas" panose="020B0609020204030204" pitchFamily="49" charset="0"/>
                          <a:cs typeface="Calibri" panose="020F0502020204030204" pitchFamily="34" charset="0"/>
                        </a:rPr>
                        <a:t>NPV</a:t>
                      </a:r>
                      <a:r>
                        <a:rPr lang="ru-RU" sz="2400" dirty="0" smtClean="0">
                          <a:effectLst/>
                          <a:latin typeface="Calibri" panose="020F0502020204030204" pitchFamily="34" charset="0"/>
                          <a:ea typeface="Consolas" panose="020B0609020204030204" pitchFamily="49" charset="0"/>
                          <a:cs typeface="Calibri" panose="020F0502020204030204" pitchFamily="34" charset="0"/>
                        </a:rPr>
                        <a:t> </a:t>
                      </a:r>
                      <a:r>
                        <a:rPr lang="ru-RU" sz="2400" dirty="0">
                          <a:effectLst/>
                          <a:latin typeface="Calibri" panose="020F0502020204030204" pitchFamily="34" charset="0"/>
                          <a:ea typeface="Consolas" panose="020B0609020204030204" pitchFamily="49" charset="0"/>
                          <a:cs typeface="Calibri" panose="020F0502020204030204" pitchFamily="34" charset="0"/>
                        </a:rPr>
                        <a:t>— чистая приведенная стоимость, </a:t>
                      </a:r>
                      <a:r>
                        <a:rPr lang="en-US" sz="2400" dirty="0">
                          <a:effectLst/>
                          <a:latin typeface="Calibri" panose="020F0502020204030204" pitchFamily="34" charset="0"/>
                          <a:ea typeface="Consolas" panose="020B0609020204030204" pitchFamily="49" charset="0"/>
                          <a:cs typeface="Calibri" panose="020F0502020204030204" pitchFamily="34" charset="0"/>
                        </a:rPr>
                        <a:t>CF</a:t>
                      </a:r>
                      <a:r>
                        <a:rPr lang="ru-RU" sz="2400" dirty="0">
                          <a:effectLst/>
                          <a:latin typeface="Calibri" panose="020F0502020204030204" pitchFamily="34" charset="0"/>
                          <a:ea typeface="Consolas" panose="020B0609020204030204" pitchFamily="49" charset="0"/>
                          <a:cs typeface="Calibri" panose="020F0502020204030204" pitchFamily="34" charset="0"/>
                        </a:rPr>
                        <a:t> — денежные потоки, </a:t>
                      </a:r>
                      <a:r>
                        <a:rPr lang="en-US" sz="2400" dirty="0">
                          <a:effectLst/>
                          <a:latin typeface="Calibri" panose="020F0502020204030204" pitchFamily="34" charset="0"/>
                          <a:ea typeface="Consolas" panose="020B0609020204030204" pitchFamily="49" charset="0"/>
                          <a:cs typeface="Calibri" panose="020F0502020204030204" pitchFamily="34" charset="0"/>
                        </a:rPr>
                        <a:t>R</a:t>
                      </a:r>
                      <a:r>
                        <a:rPr lang="ru-RU" sz="2400" dirty="0">
                          <a:effectLst/>
                          <a:latin typeface="Calibri" panose="020F0502020204030204" pitchFamily="34" charset="0"/>
                          <a:ea typeface="Consolas" panose="020B0609020204030204" pitchFamily="49" charset="0"/>
                          <a:cs typeface="Calibri" panose="020F0502020204030204" pitchFamily="34" charset="0"/>
                        </a:rPr>
                        <a:t> — % ставка, стоимость капитала, 0,1,2,3,4 — количество периодов времени от сегодняшнего момента</a:t>
                      </a:r>
                      <a:r>
                        <a:rPr lang="ru-RU" sz="2400" dirty="0" smtClean="0">
                          <a:effectLst/>
                          <a:latin typeface="Calibri" panose="020F0502020204030204" pitchFamily="34" charset="0"/>
                          <a:ea typeface="Consolas" panose="020B0609020204030204" pitchFamily="49" charset="0"/>
                          <a:cs typeface="Calibri" panose="020F0502020204030204" pitchFamily="34" charset="0"/>
                        </a:rPr>
                        <a:t>.</a:t>
                      </a:r>
                      <a:r>
                        <a:rPr lang="ru-RU" sz="2400" dirty="0">
                          <a:effectLst/>
                          <a:latin typeface="Calibri" panose="020F0502020204030204" pitchFamily="34" charset="0"/>
                          <a:ea typeface="Consolas" panose="020B0609020204030204" pitchFamily="49" charset="0"/>
                          <a:cs typeface="Calibri" panose="020F0502020204030204" pitchFamily="34" charset="0"/>
                        </a:rPr>
                        <a:t> </a:t>
                      </a:r>
                    </a:p>
                    <a:p>
                      <a:pPr algn="l">
                        <a:lnSpc>
                          <a:spcPct val="100000"/>
                        </a:lnSpc>
                        <a:spcAft>
                          <a:spcPts val="0"/>
                        </a:spcAft>
                      </a:pPr>
                      <a:r>
                        <a:rPr lang="ru-RU" sz="2400" i="1" u="sng" dirty="0">
                          <a:effectLst/>
                          <a:latin typeface="Calibri" panose="020F0502020204030204" pitchFamily="34" charset="0"/>
                          <a:ea typeface="Consolas" panose="020B0609020204030204" pitchFamily="49" charset="0"/>
                          <a:cs typeface="Calibri" panose="020F0502020204030204" pitchFamily="34" charset="0"/>
                        </a:rPr>
                        <a:t>Пример</a:t>
                      </a:r>
                      <a:r>
                        <a:rPr lang="ru-RU" sz="2400" dirty="0">
                          <a:effectLst/>
                          <a:latin typeface="Calibri" panose="020F0502020204030204" pitchFamily="34" charset="0"/>
                          <a:ea typeface="Consolas" panose="020B0609020204030204" pitchFamily="49" charset="0"/>
                          <a:cs typeface="Calibri" panose="020F0502020204030204" pitchFamily="34" charset="0"/>
                        </a:rPr>
                        <a:t>: - </a:t>
                      </a:r>
                      <a:r>
                        <a:rPr lang="ru-RU" sz="2400" u="sng" dirty="0">
                          <a:solidFill>
                            <a:srgbClr val="0000FF"/>
                          </a:solidFill>
                          <a:effectLst/>
                          <a:latin typeface="Calibri" panose="020F0502020204030204" pitchFamily="34" charset="0"/>
                          <a:ea typeface="Consolas" panose="020B0609020204030204" pitchFamily="49" charset="0"/>
                          <a:cs typeface="Calibri" panose="020F0502020204030204" pitchFamily="34" charset="0"/>
                          <a:hlinkClick r:id="rId2"/>
                        </a:rPr>
                        <a:t>http://www.glazavezde.ru/kalkulyator-dlya-rascheta-npv-irr.html</a:t>
                      </a:r>
                      <a:r>
                        <a:rPr lang="ru-RU" sz="2400" dirty="0">
                          <a:effectLst/>
                          <a:latin typeface="Calibri" panose="020F0502020204030204" pitchFamily="34" charset="0"/>
                          <a:ea typeface="Consolas" panose="020B0609020204030204" pitchFamily="49" charset="0"/>
                          <a:cs typeface="Calibri" panose="020F0502020204030204" pitchFamily="34" charset="0"/>
                        </a:rPr>
                        <a:t>финансовый калькулятор</a:t>
                      </a:r>
                    </a:p>
                  </a:txBody>
                  <a:tcPr marL="68580" marR="68580" marT="0" marB="0"/>
                </a:tc>
              </a:tr>
              <a:tr h="1962889">
                <a:tc>
                  <a:txBody>
                    <a:bodyPr/>
                    <a:lstStyle/>
                    <a:p>
                      <a:pPr algn="just">
                        <a:lnSpc>
                          <a:spcPct val="115000"/>
                        </a:lnSpc>
                        <a:spcAft>
                          <a:spcPts val="0"/>
                        </a:spcAft>
                      </a:pPr>
                      <a:r>
                        <a:rPr lang="ru-RU" sz="2400" b="1" dirty="0">
                          <a:effectLst/>
                          <a:latin typeface="Calibri" panose="020F0502020204030204" pitchFamily="34" charset="0"/>
                          <a:ea typeface="Calibri" panose="020F0502020204030204" pitchFamily="34" charset="0"/>
                          <a:cs typeface="Calibri" panose="020F0502020204030204" pitchFamily="34" charset="0"/>
                        </a:rPr>
                        <a:t>внутренняя норма доходности за жизненный цикл проекта;</a:t>
                      </a:r>
                    </a:p>
                  </a:txBody>
                  <a:tcPr marL="68580" marR="68580" marT="0" marB="0"/>
                </a:tc>
                <a:tc>
                  <a:txBody>
                    <a:bodyPr/>
                    <a:lstStyle/>
                    <a:p>
                      <a:pPr algn="l">
                        <a:lnSpc>
                          <a:spcPct val="115000"/>
                        </a:lnSpc>
                        <a:spcAft>
                          <a:spcPts val="0"/>
                        </a:spcAft>
                      </a:pPr>
                      <a:r>
                        <a:rPr lang="en-US" sz="2400" i="1" dirty="0"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r</a:t>
                      </a:r>
                      <a:r>
                        <a:rPr lang="ru-RU" sz="2400" i="1" baseline="-250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1</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значение выбранной ставки дисконтирования, при которой</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en-US" sz="2400" i="1" dirty="0" err="1">
                          <a:solidFill>
                            <a:srgbClr val="333333"/>
                          </a:solidFill>
                          <a:effectLst/>
                          <a:latin typeface="Calibri" panose="020F0502020204030204" pitchFamily="34" charset="0"/>
                          <a:ea typeface="Consolas" panose="020B0609020204030204" pitchFamily="49" charset="0"/>
                          <a:cs typeface="Calibri" panose="020F0502020204030204" pitchFamily="34" charset="0"/>
                        </a:rPr>
                        <a:t>NPV</a:t>
                      </a:r>
                      <a:r>
                        <a:rPr lang="en-US" sz="2400" i="1" baseline="-25000" dirty="0" err="1">
                          <a:solidFill>
                            <a:srgbClr val="333333"/>
                          </a:solidFill>
                          <a:effectLst/>
                          <a:latin typeface="Calibri" panose="020F0502020204030204" pitchFamily="34" charset="0"/>
                          <a:ea typeface="Consolas" panose="020B0609020204030204" pitchFamily="49" charset="0"/>
                          <a:cs typeface="Calibri" panose="020F0502020204030204" pitchFamily="34" charset="0"/>
                        </a:rPr>
                        <a:t>i</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&gt;</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0</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a:t>
                      </a:r>
                      <a:r>
                        <a:rPr lang="en-US" sz="2400" i="1" dirty="0" err="1">
                          <a:solidFill>
                            <a:srgbClr val="333333"/>
                          </a:solidFill>
                          <a:effectLst/>
                          <a:latin typeface="Calibri" panose="020F0502020204030204" pitchFamily="34" charset="0"/>
                          <a:ea typeface="Consolas" panose="020B0609020204030204" pitchFamily="49" charset="0"/>
                          <a:cs typeface="Calibri" panose="020F0502020204030204" pitchFamily="34" charset="0"/>
                        </a:rPr>
                        <a:t>NPV</a:t>
                      </a:r>
                      <a:r>
                        <a:rPr lang="en-US" sz="2400" i="1" baseline="-25000" dirty="0" err="1">
                          <a:solidFill>
                            <a:srgbClr val="333333"/>
                          </a:solidFill>
                          <a:effectLst/>
                          <a:latin typeface="Calibri" panose="020F0502020204030204" pitchFamily="34" charset="0"/>
                          <a:ea typeface="Consolas" panose="020B0609020204030204" pitchFamily="49" charset="0"/>
                          <a:cs typeface="Calibri" panose="020F0502020204030204" pitchFamily="34" charset="0"/>
                        </a:rPr>
                        <a:t>i</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&lt;</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0);</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r</a:t>
                      </a:r>
                      <a:r>
                        <a:rPr lang="ru-RU" sz="2400" i="1" baseline="-250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2</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значение выбранной ставки дисконтирования, при которой</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NPV</a:t>
                      </a:r>
                      <a:r>
                        <a:rPr lang="ru-RU" sz="2400" i="1" baseline="-250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2</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&lt;</a:t>
                      </a:r>
                      <a:r>
                        <a:rPr lang="en-US" sz="2400" i="1"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0 (7</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VPV</a:t>
                      </a:r>
                      <a:r>
                        <a:rPr lang="ru-RU" sz="2400" baseline="-250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2</a:t>
                      </a:r>
                      <a:r>
                        <a:rPr lang="en-US"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&gt; 0</a:t>
                      </a:r>
                      <a:r>
                        <a:rPr lang="ru-RU" sz="2400" dirty="0"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a:t>
                      </a:r>
                      <a:r>
                        <a:rPr lang="ru-RU" sz="2400" dirty="0">
                          <a:solidFill>
                            <a:srgbClr val="333333"/>
                          </a:solidFill>
                          <a:effectLst/>
                          <a:latin typeface="Calibri" panose="020F0502020204030204" pitchFamily="34" charset="0"/>
                          <a:ea typeface="Consolas" panose="020B0609020204030204" pitchFamily="49" charset="0"/>
                          <a:cs typeface="Calibri" panose="020F0502020204030204" pitchFamily="34" charset="0"/>
                        </a:rPr>
                        <a:t> </a:t>
                      </a:r>
                      <a:endParaRPr lang="ru-RU" sz="2400" dirty="0">
                        <a:effectLst/>
                        <a:latin typeface="Calibri" panose="020F0502020204030204" pitchFamily="34" charset="0"/>
                        <a:ea typeface="Consolas" panose="020B0609020204030204" pitchFamily="49" charset="0"/>
                        <a:cs typeface="Calibri" panose="020F0502020204030204" pitchFamily="34" charset="0"/>
                      </a:endParaRPr>
                    </a:p>
                    <a:p>
                      <a:pPr algn="l">
                        <a:lnSpc>
                          <a:spcPct val="115000"/>
                        </a:lnSpc>
                        <a:spcAft>
                          <a:spcPts val="0"/>
                        </a:spcAft>
                      </a:pPr>
                      <a:r>
                        <a:rPr lang="ru-RU" sz="2400" i="1" u="sng" dirty="0">
                          <a:effectLst/>
                          <a:latin typeface="Calibri" panose="020F0502020204030204" pitchFamily="34" charset="0"/>
                          <a:ea typeface="Consolas" panose="020B0609020204030204" pitchFamily="49" charset="0"/>
                          <a:cs typeface="Calibri" panose="020F0502020204030204" pitchFamily="34" charset="0"/>
                        </a:rPr>
                        <a:t>Пример</a:t>
                      </a:r>
                      <a:r>
                        <a:rPr lang="ru-RU" sz="2400" dirty="0">
                          <a:effectLst/>
                          <a:latin typeface="Calibri" panose="020F0502020204030204" pitchFamily="34" charset="0"/>
                          <a:ea typeface="Consolas" panose="020B0609020204030204" pitchFamily="49" charset="0"/>
                          <a:cs typeface="Calibri" panose="020F0502020204030204" pitchFamily="34" charset="0"/>
                        </a:rPr>
                        <a:t>: - </a:t>
                      </a:r>
                      <a:r>
                        <a:rPr lang="ru-RU" sz="2400" u="sng" dirty="0">
                          <a:solidFill>
                            <a:srgbClr val="0000FF"/>
                          </a:solidFill>
                          <a:effectLst/>
                          <a:latin typeface="Calibri" panose="020F0502020204030204" pitchFamily="34" charset="0"/>
                          <a:ea typeface="Consolas" panose="020B0609020204030204" pitchFamily="49" charset="0"/>
                          <a:cs typeface="Calibri" panose="020F0502020204030204" pitchFamily="34" charset="0"/>
                          <a:hlinkClick r:id="rId2"/>
                        </a:rPr>
                        <a:t>http://www.glazavezde.ru/kalkulyator-dlya-rascheta-npv-irr.html</a:t>
                      </a:r>
                      <a:r>
                        <a:rPr lang="ru-RU" sz="2400" dirty="0">
                          <a:effectLst/>
                          <a:latin typeface="Calibri" panose="020F0502020204030204" pitchFamily="34" charset="0"/>
                          <a:ea typeface="Consolas" panose="020B0609020204030204" pitchFamily="49" charset="0"/>
                          <a:cs typeface="Calibri" panose="020F0502020204030204" pitchFamily="34" charset="0"/>
                        </a:rPr>
                        <a:t>финансовый калькулятор</a:t>
                      </a:r>
                    </a:p>
                  </a:txBody>
                  <a:tcPr marL="68580" marR="68580" marT="0" marB="0"/>
                </a:tc>
              </a:tr>
            </a:tbl>
          </a:graphicData>
        </a:graphic>
      </p:graphicFrame>
    </p:spTree>
    <p:extLst>
      <p:ext uri="{BB962C8B-B14F-4D97-AF65-F5344CB8AC3E}">
        <p14:creationId xmlns:p14="http://schemas.microsoft.com/office/powerpoint/2010/main" val="662506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4229457275"/>
              </p:ext>
            </p:extLst>
          </p:nvPr>
        </p:nvGraphicFramePr>
        <p:xfrm>
          <a:off x="1581150" y="1745871"/>
          <a:ext cx="20802296" cy="6490226"/>
        </p:xfrm>
        <a:graphic>
          <a:graphicData uri="http://schemas.openxmlformats.org/drawingml/2006/table">
            <a:tbl>
              <a:tblPr firstRow="1" bandRow="1">
                <a:tableStyleId>{5940675A-B579-460E-94D1-54222C63F5DA}</a:tableStyleId>
              </a:tblPr>
              <a:tblGrid>
                <a:gridCol w="9132892"/>
                <a:gridCol w="11669404"/>
              </a:tblGrid>
              <a:tr h="1425128">
                <a:tc>
                  <a:txBody>
                    <a:bodyPr/>
                    <a:lstStyle/>
                    <a:p>
                      <a:pPr algn="just">
                        <a:lnSpc>
                          <a:spcPct val="115000"/>
                        </a:lnSpc>
                        <a:spcAft>
                          <a:spcPts val="0"/>
                        </a:spcAft>
                      </a:pP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срок окупаемости проекта (простой и дисконтированный);</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ru-RU" sz="2400" dirty="0">
                          <a:effectLst/>
                          <a:latin typeface="Consolas" panose="020B0609020204030204" pitchFamily="49" charset="0"/>
                          <a:ea typeface="Consolas" panose="020B0609020204030204" pitchFamily="49" charset="0"/>
                          <a:cs typeface="Consolas" panose="020B0609020204030204" pitchFamily="49" charset="0"/>
                        </a:rPr>
                        <a:t> </a:t>
                      </a:r>
                      <a:r>
                        <a:rPr lang="ru-RU" sz="2400" dirty="0" smtClean="0">
                          <a:effectLst/>
                          <a:latin typeface="Times New Roman" panose="02020603050405020304" pitchFamily="18" charset="0"/>
                          <a:ea typeface="Consolas" panose="020B0609020204030204" pitchFamily="49" charset="0"/>
                          <a:cs typeface="Consolas" panose="020B0609020204030204" pitchFamily="49" charset="0"/>
                        </a:rPr>
                        <a:t>Простой </a:t>
                      </a:r>
                      <a:r>
                        <a:rPr lang="ru-RU" sz="2400" dirty="0">
                          <a:effectLst/>
                          <a:latin typeface="Times New Roman" panose="02020603050405020304" pitchFamily="18" charset="0"/>
                          <a:ea typeface="Consolas" panose="020B0609020204030204" pitchFamily="49" charset="0"/>
                          <a:cs typeface="Consolas" panose="020B0609020204030204" pitchFamily="49" charset="0"/>
                        </a:rPr>
                        <a:t>срок окупаемости проекта</a:t>
                      </a:r>
                      <a:r>
                        <a:rPr lang="ru-RU" sz="2400" dirty="0" smtClean="0">
                          <a:effectLst/>
                          <a:latin typeface="Times New Roman" panose="02020603050405020304" pitchFamily="18" charset="0"/>
                          <a:ea typeface="Consolas" panose="020B0609020204030204" pitchFamily="49" charset="0"/>
                          <a:cs typeface="Consolas" panose="020B0609020204030204" pitchFamily="49" charset="0"/>
                        </a:rPr>
                        <a:t>:</a:t>
                      </a:r>
                      <a:r>
                        <a:rPr lang="ru-RU" sz="2400" dirty="0">
                          <a:effectLst/>
                          <a:latin typeface="Consolas" panose="020B0609020204030204" pitchFamily="49" charset="0"/>
                          <a:ea typeface="Consolas" panose="020B0609020204030204" pitchFamily="49" charset="0"/>
                          <a:cs typeface="Consolas" panose="020B0609020204030204" pitchFamily="49" charset="0"/>
                        </a:rPr>
                        <a:t> </a:t>
                      </a:r>
                    </a:p>
                    <a:p>
                      <a:pPr algn="l">
                        <a:lnSpc>
                          <a:spcPct val="100000"/>
                        </a:lnSpc>
                        <a:spcAft>
                          <a:spcPts val="0"/>
                        </a:spcAft>
                      </a:pPr>
                      <a:r>
                        <a:rPr lang="en-US"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PP</a:t>
                      </a:r>
                      <a:r>
                        <a:rPr lang="ru-RU"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 – показатель окупаемости инвестиционного проекта;</a:t>
                      </a:r>
                      <a:br>
                        <a:rPr lang="ru-RU"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br>
                      <a:r>
                        <a:rPr lang="en-US"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Io</a:t>
                      </a:r>
                      <a:r>
                        <a:rPr lang="ru-RU"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 – размер первоначальных инвестиций;</a:t>
                      </a:r>
                      <a:br>
                        <a:rPr lang="ru-RU"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br>
                      <a:r>
                        <a:rPr lang="en-US"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P</a:t>
                      </a:r>
                      <a:r>
                        <a:rPr lang="ru-RU" sz="2400" i="1"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 –годовой поток денег </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 </a:t>
                      </a:r>
                      <a:endParaRPr lang="ru-RU" sz="2400" dirty="0">
                        <a:effectLst/>
                        <a:latin typeface="Consolas" panose="020B0609020204030204" pitchFamily="49" charset="0"/>
                        <a:ea typeface="Consolas" panose="020B0609020204030204" pitchFamily="49" charset="0"/>
                        <a:cs typeface="Consolas" panose="020B0609020204030204" pitchFamily="49" charset="0"/>
                      </a:endParaRPr>
                    </a:p>
                    <a:p>
                      <a:pPr algn="just">
                        <a:lnSpc>
                          <a:spcPct val="100000"/>
                        </a:lnSpc>
                        <a:spcAft>
                          <a:spcPts val="0"/>
                        </a:spcAft>
                      </a:pP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Дисконтированный период окупаемости</a:t>
                      </a:r>
                      <a:r>
                        <a:rPr lang="ru-RU" sz="2400" dirty="0" smtClean="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a:t>
                      </a:r>
                      <a:r>
                        <a:rPr lang="ru-RU" sz="2400" dirty="0">
                          <a:solidFill>
                            <a:srgbClr val="333333"/>
                          </a:solidFill>
                          <a:effectLst/>
                          <a:latin typeface="Times New Roman" panose="02020603050405020304" pitchFamily="18" charset="0"/>
                          <a:ea typeface="Consolas" panose="020B0609020204030204" pitchFamily="49" charset="0"/>
                          <a:cs typeface="Consolas" panose="020B0609020204030204" pitchFamily="49" charset="0"/>
                        </a:rPr>
                        <a:t> </a:t>
                      </a:r>
                      <a:endParaRPr lang="ru-RU" sz="2400" dirty="0">
                        <a:effectLst/>
                        <a:latin typeface="Consolas" panose="020B0609020204030204" pitchFamily="49" charset="0"/>
                        <a:ea typeface="Consolas" panose="020B0609020204030204" pitchFamily="49" charset="0"/>
                        <a:cs typeface="Consolas" panose="020B0609020204030204" pitchFamily="49" charset="0"/>
                      </a:endParaRPr>
                    </a:p>
                    <a:p>
                      <a:pPr algn="l">
                        <a:lnSpc>
                          <a:spcPct val="100000"/>
                        </a:lnSpc>
                        <a:spcAft>
                          <a:spcPts val="0"/>
                        </a:spcAft>
                      </a:pP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где, </a:t>
                      </a:r>
                      <a:r>
                        <a:rPr lang="en-US"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n</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 - число периодов;</a:t>
                      </a:r>
                      <a:b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br>
                      <a:r>
                        <a:rPr lang="en-US" sz="2400" dirty="0" err="1">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CFt</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 - приток денежных средств в период </a:t>
                      </a:r>
                      <a:r>
                        <a:rPr lang="en-US"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t</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a:t>
                      </a:r>
                      <a:b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br>
                      <a:r>
                        <a:rPr lang="en-US"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r</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 - барьерная ставка (коэффициент дисконтирования);</a:t>
                      </a:r>
                      <a:b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br>
                      <a:r>
                        <a:rPr lang="en-US"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Io</a:t>
                      </a:r>
                      <a:r>
                        <a:rPr lang="ru-RU" sz="2400" dirty="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 - величина исходных инвестиций в нулевой период</a:t>
                      </a:r>
                      <a:r>
                        <a:rPr lang="ru-RU" sz="2400" dirty="0" smtClean="0">
                          <a:solidFill>
                            <a:srgbClr val="222222"/>
                          </a:solidFill>
                          <a:effectLst/>
                          <a:latin typeface="Times New Roman" panose="02020603050405020304" pitchFamily="18" charset="0"/>
                          <a:ea typeface="Consolas" panose="020B0609020204030204" pitchFamily="49" charset="0"/>
                          <a:cs typeface="Consolas" panose="020B0609020204030204" pitchFamily="49" charset="0"/>
                        </a:rPr>
                        <a:t>.</a:t>
                      </a:r>
                      <a:r>
                        <a:rPr lang="ru-RU" sz="2400" dirty="0">
                          <a:solidFill>
                            <a:srgbClr val="222222"/>
                          </a:solidFill>
                          <a:effectLst/>
                          <a:latin typeface="Arial" panose="020B0604020202020204" pitchFamily="34" charset="0"/>
                          <a:ea typeface="Consolas" panose="020B0609020204030204" pitchFamily="49" charset="0"/>
                          <a:cs typeface="Consolas" panose="020B0609020204030204" pitchFamily="49" charset="0"/>
                        </a:rPr>
                        <a:t> </a:t>
                      </a:r>
                      <a:endParaRPr lang="ru-RU" sz="2400" dirty="0">
                        <a:effectLst/>
                        <a:latin typeface="Consolas" panose="020B0609020204030204" pitchFamily="49" charset="0"/>
                        <a:ea typeface="Consolas" panose="020B0609020204030204" pitchFamily="49" charset="0"/>
                        <a:cs typeface="Consolas" panose="020B0609020204030204" pitchFamily="49" charset="0"/>
                      </a:endParaRPr>
                    </a:p>
                  </a:txBody>
                  <a:tcPr marL="68580" marR="68580" marT="0" marB="0"/>
                </a:tc>
              </a:tr>
              <a:tr h="1022475">
                <a:tc>
                  <a:txBody>
                    <a:bodyPr/>
                    <a:lstStyle/>
                    <a:p>
                      <a:pPr algn="just">
                        <a:lnSpc>
                          <a:spcPct val="115000"/>
                        </a:lnSpc>
                        <a:spcAft>
                          <a:spcPts val="0"/>
                        </a:spcAft>
                      </a:pPr>
                      <a:r>
                        <a:rPr lang="ru-RU" sz="2400" b="1">
                          <a:effectLst/>
                          <a:latin typeface="Times New Roman" panose="02020603050405020304" pitchFamily="18" charset="0"/>
                          <a:ea typeface="Calibri" panose="020F0502020204030204" pitchFamily="34" charset="0"/>
                          <a:cs typeface="Times New Roman" panose="02020603050405020304" pitchFamily="18" charset="0"/>
                        </a:rPr>
                        <a:t>простая норма прибыли (рентабельность);</a:t>
                      </a:r>
                      <a:endParaRPr lang="ru-RU"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ru-RU" sz="2400">
                          <a:effectLst/>
                          <a:latin typeface="Times New Roman" panose="02020603050405020304" pitchFamily="18" charset="0"/>
                          <a:ea typeface="Calibri" panose="020F0502020204030204" pitchFamily="34" charset="0"/>
                          <a:cs typeface="Times New Roman" panose="02020603050405020304" pitchFamily="18" charset="0"/>
                        </a:rPr>
                        <a:t>Простая норма прибыли= Чистая прибыль за год/ Инвестиционные затраты </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21047">
                <a:tc>
                  <a:txBody>
                    <a:bodyPr/>
                    <a:lstStyle/>
                    <a:p>
                      <a:pPr algn="just">
                        <a:lnSpc>
                          <a:spcPct val="100000"/>
                        </a:lnSpc>
                        <a:spcAft>
                          <a:spcPts val="0"/>
                        </a:spcAft>
                      </a:pP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расчет условных потерь и доходов для республиканского </a:t>
                      </a:r>
                      <a:r>
                        <a:rPr lang="ru-RU" sz="2400" b="1" dirty="0" err="1">
                          <a:effectLst/>
                          <a:latin typeface="Times New Roman" panose="02020603050405020304" pitchFamily="18" charset="0"/>
                          <a:ea typeface="Calibri" panose="020F0502020204030204" pitchFamily="34" charset="0"/>
                          <a:cs typeface="Times New Roman" panose="02020603050405020304" pitchFamily="18" charset="0"/>
                        </a:rPr>
                        <a:t>иместного</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 бюджетов, по форме, согласно приложению </a:t>
                      </a:r>
                      <a:r>
                        <a:rPr lang="ru-RU" sz="2400" b="1" dirty="0" smtClean="0">
                          <a:effectLst/>
                          <a:latin typeface="Times New Roman" panose="02020603050405020304" pitchFamily="18" charset="0"/>
                          <a:ea typeface="Calibri" panose="020F0502020204030204" pitchFamily="34" charset="0"/>
                          <a:cs typeface="Times New Roman" panose="02020603050405020304" pitchFamily="18" charset="0"/>
                        </a:rPr>
                        <a:t>4 </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к Требованиям </a:t>
                      </a:r>
                      <a:r>
                        <a:rPr lang="ru-RU" sz="2400" b="1" dirty="0" err="1">
                          <a:effectLst/>
                          <a:latin typeface="Times New Roman" panose="02020603050405020304" pitchFamily="18" charset="0"/>
                          <a:ea typeface="Calibri" panose="020F0502020204030204" pitchFamily="34" charset="0"/>
                          <a:cs typeface="Times New Roman" panose="02020603050405020304" pitchFamily="18" charset="0"/>
                        </a:rPr>
                        <a:t>посоставлению</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 бизнес-плана.</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Указываются условные данные по обязательным отчислениям в бюджет при реализации инвестиционного проекта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2" name="Прямоугольник 1"/>
          <p:cNvSpPr/>
          <p:nvPr/>
        </p:nvSpPr>
        <p:spPr>
          <a:xfrm>
            <a:off x="1435149" y="8519993"/>
            <a:ext cx="20948297" cy="2062103"/>
          </a:xfrm>
          <a:prstGeom prst="rect">
            <a:avLst/>
          </a:prstGeom>
        </p:spPr>
        <p:txBody>
          <a:bodyPr wrap="square">
            <a:spAutoFit/>
          </a:bodyPr>
          <a:lstStyle/>
          <a:p>
            <a:pPr indent="252095" algn="just"/>
            <a:r>
              <a:rPr lang="ru-RU" sz="3200" dirty="0" smtClean="0">
                <a:latin typeface="Calibri" panose="020F0502020204030204" pitchFamily="34" charset="0"/>
                <a:ea typeface="Times New Roman" panose="02020603050405020304" pitchFamily="18" charset="0"/>
                <a:cs typeface="Calibri" panose="020F0502020204030204" pitchFamily="34" charset="0"/>
              </a:rPr>
              <a:t>Бизнес-план </a:t>
            </a:r>
            <a:r>
              <a:rPr lang="ru-RU" sz="3200" dirty="0">
                <a:latin typeface="Calibri" panose="020F0502020204030204" pitchFamily="34" charset="0"/>
                <a:ea typeface="Times New Roman" panose="02020603050405020304" pitchFamily="18" charset="0"/>
                <a:cs typeface="Calibri" panose="020F0502020204030204" pitchFamily="34" charset="0"/>
              </a:rPr>
              <a:t>инвестиционного проекта необходимо прошить и пронумеровать, заверить подписью первого руководителя и печатью юридического лица (при наличии).</a:t>
            </a:r>
          </a:p>
          <a:p>
            <a:pPr indent="252095" algn="just"/>
            <a:r>
              <a:rPr lang="ru-RU" sz="3200" dirty="0">
                <a:latin typeface="Calibri" panose="020F0502020204030204" pitchFamily="34" charset="0"/>
                <a:ea typeface="Times New Roman" panose="02020603050405020304" pitchFamily="18" charset="0"/>
                <a:cs typeface="Calibri" panose="020F0502020204030204" pitchFamily="34" charset="0"/>
              </a:rPr>
              <a:t>Примечание:</a:t>
            </a:r>
          </a:p>
          <a:p>
            <a:pPr indent="252095" algn="just"/>
            <a:r>
              <a:rPr lang="ru-RU" sz="3200" dirty="0">
                <a:latin typeface="Calibri" panose="020F0502020204030204" pitchFamily="34" charset="0"/>
                <a:ea typeface="Times New Roman" panose="02020603050405020304" pitchFamily="18" charset="0"/>
                <a:cs typeface="Calibri" panose="020F0502020204030204" pitchFamily="34" charset="0"/>
              </a:rPr>
              <a:t>*не заполняют юридические лица, реализующие инвестиционный проект.</a:t>
            </a:r>
          </a:p>
        </p:txBody>
      </p:sp>
    </p:spTree>
    <p:extLst>
      <p:ext uri="{BB962C8B-B14F-4D97-AF65-F5344CB8AC3E}">
        <p14:creationId xmlns:p14="http://schemas.microsoft.com/office/powerpoint/2010/main" val="244794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22091" y="2114550"/>
            <a:ext cx="20863520" cy="5099001"/>
          </a:xfrm>
        </p:spPr>
        <p:txBody>
          <a:bodyPr>
            <a:noAutofit/>
          </a:bodyPr>
          <a:lstStyle/>
          <a:p>
            <a:pPr>
              <a:lnSpc>
                <a:spcPct val="100000"/>
              </a:lnSpc>
            </a:pPr>
            <a:r>
              <a:rPr lang="ru-RU" sz="3200" b="1" dirty="0" smtClean="0">
                <a:solidFill>
                  <a:schemeClr val="tx1"/>
                </a:solidFill>
                <a:latin typeface="Calibri" panose="020F0502020204030204" pitchFamily="34" charset="0"/>
                <a:cs typeface="Calibri" panose="020F0502020204030204" pitchFamily="34" charset="0"/>
              </a:rPr>
              <a:t>Приоритетные виды деятельности;</a:t>
            </a:r>
          </a:p>
          <a:p>
            <a:pPr>
              <a:lnSpc>
                <a:spcPct val="100000"/>
              </a:lnSpc>
            </a:pPr>
            <a:endParaRPr lang="ru-RU" sz="3200" b="1" dirty="0" smtClean="0">
              <a:solidFill>
                <a:schemeClr val="tx1"/>
              </a:solidFill>
              <a:latin typeface="Calibri" panose="020F0502020204030204" pitchFamily="34" charset="0"/>
              <a:cs typeface="Calibri" panose="020F0502020204030204" pitchFamily="34" charset="0"/>
            </a:endParaRPr>
          </a:p>
          <a:p>
            <a:pPr>
              <a:lnSpc>
                <a:spcPct val="100000"/>
              </a:lnSpc>
            </a:pPr>
            <a:r>
              <a:rPr lang="ru-RU" sz="3200" b="1" dirty="0" smtClean="0">
                <a:solidFill>
                  <a:schemeClr val="tx1"/>
                </a:solidFill>
                <a:latin typeface="Calibri" panose="020F0502020204030204" pitchFamily="34" charset="0"/>
                <a:cs typeface="Calibri" panose="020F0502020204030204" pitchFamily="34" charset="0"/>
              </a:rPr>
              <a:t>Сбор документов и подача заявки на представление инвестиционных преференций.</a:t>
            </a:r>
          </a:p>
          <a:p>
            <a:pPr>
              <a:lnSpc>
                <a:spcPct val="100000"/>
              </a:lnSpc>
            </a:pPr>
            <a:endParaRPr lang="ru-RU" sz="3200" b="1" dirty="0" smtClean="0">
              <a:solidFill>
                <a:schemeClr val="tx1"/>
              </a:solidFill>
              <a:latin typeface="Calibri" panose="020F0502020204030204" pitchFamily="34" charset="0"/>
              <a:cs typeface="Calibri" panose="020F0502020204030204" pitchFamily="34" charset="0"/>
            </a:endParaRPr>
          </a:p>
          <a:p>
            <a:pPr>
              <a:lnSpc>
                <a:spcPct val="100000"/>
              </a:lnSpc>
            </a:pPr>
            <a:r>
              <a:rPr lang="ru-RU" sz="3200" b="1" dirty="0" smtClean="0">
                <a:solidFill>
                  <a:schemeClr val="tx1"/>
                </a:solidFill>
                <a:latin typeface="Calibri" panose="020F0502020204030204" pitchFamily="34" charset="0"/>
                <a:cs typeface="Calibri" panose="020F0502020204030204" pitchFamily="34" charset="0"/>
              </a:rPr>
              <a:t>Документы, прикладываемые к заявке:</a:t>
            </a:r>
          </a:p>
          <a:p>
            <a:pPr>
              <a:lnSpc>
                <a:spcPct val="100000"/>
              </a:lnSpc>
            </a:pPr>
            <a:endParaRPr lang="ru-RU" sz="3200" b="1" dirty="0" smtClean="0">
              <a:solidFill>
                <a:schemeClr val="tx1"/>
              </a:solidFill>
              <a:latin typeface="Calibri" panose="020F0502020204030204" pitchFamily="34" charset="0"/>
              <a:cs typeface="Calibri" panose="020F0502020204030204" pitchFamily="34" charset="0"/>
            </a:endParaRPr>
          </a:p>
        </p:txBody>
      </p:sp>
      <p:sp>
        <p:nvSpPr>
          <p:cNvPr id="10" name="Прямоугольник 9"/>
          <p:cNvSpPr/>
          <p:nvPr/>
        </p:nvSpPr>
        <p:spPr>
          <a:xfrm>
            <a:off x="1322091" y="4664050"/>
            <a:ext cx="20863520" cy="7478970"/>
          </a:xfrm>
          <a:prstGeom prst="rect">
            <a:avLst/>
          </a:prstGeom>
        </p:spPr>
        <p:txBody>
          <a:bodyPr wrap="square">
            <a:spAutoFit/>
          </a:bodyPr>
          <a:lstStyle/>
          <a:p>
            <a:pPr fontAlgn="base"/>
            <a:r>
              <a:rPr lang="ru-RU" sz="3200" dirty="0">
                <a:latin typeface="Calibri" panose="020F0502020204030204" pitchFamily="34" charset="0"/>
                <a:cs typeface="Calibri" panose="020F0502020204030204" pitchFamily="34" charset="0"/>
              </a:rPr>
              <a:t>1) справки о государственной регистрации (перерегистрации) юридического лица;</a:t>
            </a:r>
          </a:p>
          <a:p>
            <a:pPr fontAlgn="base"/>
            <a:r>
              <a:rPr lang="ru-RU" sz="3200" dirty="0" smtClean="0">
                <a:latin typeface="Calibri" panose="020F0502020204030204" pitchFamily="34" charset="0"/>
                <a:cs typeface="Calibri" panose="020F0502020204030204" pitchFamily="34" charset="0"/>
              </a:rPr>
              <a:t>2</a:t>
            </a:r>
            <a:r>
              <a:rPr lang="ru-RU" sz="3200" dirty="0">
                <a:latin typeface="Calibri" panose="020F0502020204030204" pitchFamily="34" charset="0"/>
                <a:cs typeface="Calibri" panose="020F0502020204030204" pitchFamily="34" charset="0"/>
              </a:rPr>
              <a:t>) копии устава юридического лица, заверенной подписью руководителя и печатью юридического лица.</a:t>
            </a:r>
          </a:p>
          <a:p>
            <a:pPr fontAlgn="base"/>
            <a:r>
              <a:rPr lang="ru-RU" sz="3200" dirty="0" smtClean="0">
                <a:latin typeface="Calibri" panose="020F0502020204030204" pitchFamily="34" charset="0"/>
                <a:cs typeface="Calibri" panose="020F0502020204030204" pitchFamily="34" charset="0"/>
              </a:rPr>
              <a:t>3</a:t>
            </a:r>
            <a:r>
              <a:rPr lang="ru-RU" sz="3200" dirty="0">
                <a:latin typeface="Calibri" panose="020F0502020204030204" pitchFamily="34" charset="0"/>
                <a:cs typeface="Calibri" panose="020F0502020204030204" pitchFamily="34" charset="0"/>
              </a:rPr>
              <a:t>) бизнес-плана инвестиционного проекта, составленного в соответствии с требованиями, устанавливаемыми уполномоченным органом по инвестициям;</a:t>
            </a:r>
          </a:p>
          <a:p>
            <a:pPr fontAlgn="base"/>
            <a:r>
              <a:rPr lang="ru-RU" sz="3200" dirty="0">
                <a:latin typeface="Calibri" panose="020F0502020204030204" pitchFamily="34" charset="0"/>
                <a:cs typeface="Calibri" panose="020F0502020204030204" pitchFamily="34" charset="0"/>
              </a:rPr>
              <a:t>4</a:t>
            </a:r>
            <a:r>
              <a:rPr lang="ru-RU" sz="3200" dirty="0" smtClean="0">
                <a:latin typeface="Calibri" panose="020F0502020204030204" pitchFamily="34" charset="0"/>
                <a:cs typeface="Calibri" panose="020F0502020204030204" pitchFamily="34" charset="0"/>
              </a:rPr>
              <a:t>) </a:t>
            </a:r>
            <a:r>
              <a:rPr lang="ru-RU" sz="3200" dirty="0">
                <a:latin typeface="Calibri" panose="020F0502020204030204" pitchFamily="34" charset="0"/>
                <a:cs typeface="Calibri" panose="020F0502020204030204" pitchFamily="34" charset="0"/>
              </a:rPr>
              <a:t>документов, подтверждающих размер (стоимость) запрашиваемого подавшим заявку юридическим лицом Республики Казахстан государственного натурного гранта и предварительное согласование его предоставления</a:t>
            </a:r>
            <a:r>
              <a:rPr lang="ru-RU" sz="3200" dirty="0" smtClean="0">
                <a:latin typeface="Calibri" panose="020F0502020204030204" pitchFamily="34" charset="0"/>
                <a:cs typeface="Calibri" panose="020F0502020204030204" pitchFamily="34" charset="0"/>
              </a:rPr>
              <a:t>;</a:t>
            </a:r>
          </a:p>
          <a:p>
            <a:pPr fontAlgn="base"/>
            <a:r>
              <a:rPr lang="ru-RU" sz="3200" dirty="0">
                <a:latin typeface="Calibri" panose="020F0502020204030204" pitchFamily="34" charset="0"/>
                <a:cs typeface="Calibri" panose="020F0502020204030204" pitchFamily="34" charset="0"/>
              </a:rPr>
              <a:t>5</a:t>
            </a:r>
            <a:r>
              <a:rPr lang="ru-RU" sz="3200" dirty="0" smtClean="0">
                <a:latin typeface="Calibri" panose="020F0502020204030204" pitchFamily="34" charset="0"/>
                <a:cs typeface="Calibri" panose="020F0502020204030204" pitchFamily="34" charset="0"/>
              </a:rPr>
              <a:t>) </a:t>
            </a:r>
            <a:r>
              <a:rPr lang="ru-RU" sz="3200" dirty="0">
                <a:latin typeface="Calibri" panose="020F0502020204030204" pitchFamily="34" charset="0"/>
                <a:cs typeface="Calibri" panose="020F0502020204030204" pitchFamily="34" charset="0"/>
              </a:rPr>
              <a:t>копий паспорта или документа, удостоверяющего личность привлекаемого иностранного работника (с переводом на казахский или русский язык), трудового договора, заключенного между работодателем и привлекаемым иностранным работником (с переводом на казахский или русский язык), документов, подтверждающих его квалификацию и (или) образование (с переводом на казахский или русский язык).</a:t>
            </a:r>
          </a:p>
          <a:p>
            <a:pPr fontAlgn="base"/>
            <a:endParaRPr lang="ru-RU" sz="3200" dirty="0" smtClean="0">
              <a:latin typeface="Calibri" panose="020F0502020204030204" pitchFamily="34" charset="0"/>
              <a:cs typeface="Calibri" panose="020F0502020204030204" pitchFamily="34" charset="0"/>
            </a:endParaRPr>
          </a:p>
          <a:p>
            <a:pPr fontAlgn="base"/>
            <a:r>
              <a:rPr lang="ru-RU" sz="3200" dirty="0" smtClean="0">
                <a:latin typeface="Calibri" panose="020F0502020204030204" pitchFamily="34" charset="0"/>
                <a:cs typeface="Calibri" panose="020F0502020204030204" pitchFamily="34" charset="0"/>
              </a:rPr>
              <a:t>В </a:t>
            </a:r>
            <a:r>
              <a:rPr lang="ru-RU" sz="3200" dirty="0">
                <a:latin typeface="Calibri" panose="020F0502020204030204" pitchFamily="34" charset="0"/>
                <a:cs typeface="Calibri" panose="020F0502020204030204" pitchFamily="34" charset="0"/>
              </a:rPr>
              <a:t>случае, если заявка на предоставление инвестиционных преференций предусматривает предоставление преференций по налогам и (или) инвестиционной субсидии, инвестор представляет заключение государственной экспертизы </a:t>
            </a:r>
            <a:r>
              <a:rPr lang="ru-RU" sz="3200" dirty="0" err="1">
                <a:latin typeface="Calibri" panose="020F0502020204030204" pitchFamily="34" charset="0"/>
                <a:cs typeface="Calibri" panose="020F0502020204030204" pitchFamily="34" charset="0"/>
              </a:rPr>
              <a:t>предпроектной</a:t>
            </a:r>
            <a:r>
              <a:rPr lang="ru-RU" sz="3200" dirty="0">
                <a:latin typeface="Calibri" panose="020F0502020204030204" pitchFamily="34" charset="0"/>
                <a:cs typeface="Calibri" panose="020F0502020204030204" pitchFamily="34" charset="0"/>
              </a:rPr>
              <a:t> и (или) проектной документации, заверенное подписью руководителя, в порядке, определенном законодательством Республики Казахстан.</a:t>
            </a:r>
          </a:p>
        </p:txBody>
      </p:sp>
      <p:sp>
        <p:nvSpPr>
          <p:cNvPr id="2" name="Прямоугольник 1"/>
          <p:cNvSpPr/>
          <p:nvPr/>
        </p:nvSpPr>
        <p:spPr>
          <a:xfrm>
            <a:off x="9169649" y="70359"/>
            <a:ext cx="5168403" cy="769441"/>
          </a:xfrm>
          <a:prstGeom prst="rect">
            <a:avLst/>
          </a:prstGeom>
        </p:spPr>
        <p:txBody>
          <a:bodyPr wrap="none">
            <a:spAutoFit/>
          </a:bodyPr>
          <a:lstStyle/>
          <a:p>
            <a:r>
              <a:rPr lang="ru-RU" dirty="0"/>
              <a:t>Как заключить ИК?</a:t>
            </a:r>
            <a:endParaRPr lang="ru-RU" dirty="0">
              <a:latin typeface="Cambria" panose="02040503050406030204" pitchFamily="18" charset="0"/>
            </a:endParaRPr>
          </a:p>
        </p:txBody>
      </p:sp>
    </p:spTree>
    <p:extLst>
      <p:ext uri="{BB962C8B-B14F-4D97-AF65-F5344CB8AC3E}">
        <p14:creationId xmlns:p14="http://schemas.microsoft.com/office/powerpoint/2010/main" val="139214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Объект 9"/>
          <p:cNvGraphicFramePr>
            <a:graphicFrameLocks noGrp="1"/>
          </p:cNvGraphicFramePr>
          <p:nvPr>
            <p:ph idx="1"/>
            <p:extLst>
              <p:ext uri="{D42A27DB-BD31-4B8C-83A1-F6EECF244321}">
                <p14:modId xmlns:p14="http://schemas.microsoft.com/office/powerpoint/2010/main" val="675367354"/>
              </p:ext>
            </p:extLst>
          </p:nvPr>
        </p:nvGraphicFramePr>
        <p:xfrm>
          <a:off x="1880394" y="1759788"/>
          <a:ext cx="20862924" cy="10429272"/>
        </p:xfrm>
        <a:graphic>
          <a:graphicData uri="http://schemas.openxmlformats.org/drawingml/2006/table">
            <a:tbl>
              <a:tblPr firstRow="1" bandRow="1">
                <a:tableStyleId>{5940675A-B579-460E-94D1-54222C63F5DA}</a:tableStyleId>
              </a:tblPr>
              <a:tblGrid>
                <a:gridCol w="1535543"/>
                <a:gridCol w="14301806"/>
                <a:gridCol w="5025575"/>
              </a:tblGrid>
              <a:tr h="1051477">
                <a:tc gridSpan="3">
                  <a:txBody>
                    <a:bodyPr/>
                    <a:lstStyle/>
                    <a:p>
                      <a:pPr>
                        <a:lnSpc>
                          <a:spcPct val="100000"/>
                        </a:lnSpc>
                        <a:spcAft>
                          <a:spcPts val="0"/>
                        </a:spcAft>
                      </a:pPr>
                      <a:r>
                        <a:rPr lang="ru-RU" sz="3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Глава 1. Сведения об юридическом лице Республики Казахстан</a:t>
                      </a:r>
                      <a:endParaRPr lang="ru-RU" sz="3600" b="1" i="0" u="none" strike="noStrike" cap="none" spc="0" baseline="0" dirty="0">
                        <a:ln>
                          <a:noFill/>
                        </a:ln>
                        <a:solidFill>
                          <a:srgbClr val="FF0000"/>
                        </a:solidFill>
                        <a:effectLst/>
                        <a:uFillTx/>
                        <a:latin typeface="Calibri" panose="020F0502020204030204" pitchFamily="34" charset="0"/>
                        <a:ea typeface="Calibri" panose="020F0502020204030204" pitchFamily="34" charset="0"/>
                        <a:cs typeface="Times New Roman" panose="02020603050405020304" pitchFamily="18" charset="0"/>
                        <a:sym typeface="Helvetica Light"/>
                      </a:endParaRPr>
                    </a:p>
                  </a:txBody>
                  <a:tcPr marL="68580" marR="68580" marT="0" marB="0"/>
                </a:tc>
                <a:tc hMerge="1">
                  <a:txBody>
                    <a:bodyPr/>
                    <a:lstStyle/>
                    <a:p>
                      <a:pPr>
                        <a:lnSpc>
                          <a:spcPct val="107000"/>
                        </a:lnSpc>
                        <a:spcAft>
                          <a:spcPts val="0"/>
                        </a:spcAft>
                      </a:pPr>
                      <a:endParaRPr lang="ru-RU"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64346">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Наименование юридического лица Республики Казахстан</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964324">
                <a:tc>
                  <a:txBody>
                    <a:bodyPr/>
                    <a:lstStyle/>
                    <a:p>
                      <a:pPr marL="0" marR="0" indent="0" algn="ctr" defTabSz="825500" eaLnBrk="1" latinLnBrk="0" hangingPunct="1">
                        <a:lnSpc>
                          <a:spcPct val="107000"/>
                        </a:lnSpc>
                        <a:spcBef>
                          <a:spcPts val="0"/>
                        </a:spcBef>
                        <a:spcAft>
                          <a:spcPts val="800"/>
                        </a:spcAft>
                        <a:buClrTx/>
                        <a:buSzTx/>
                        <a:buFontTx/>
                        <a:buNone/>
                        <a:tabLs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i="0" u="none" strike="noStrike" cap="none" spc="0" baseline="0" dirty="0">
                        <a:ln>
                          <a:noFill/>
                        </a:ln>
                        <a:solidFill>
                          <a:schemeClr val="tx1"/>
                        </a:solidFill>
                        <a:effectLst/>
                        <a:uFillTx/>
                        <a:latin typeface="Calibri" panose="020F0502020204030204" pitchFamily="34" charset="0"/>
                        <a:ea typeface="Calibri" panose="020F0502020204030204" pitchFamily="34" charset="0"/>
                        <a:cs typeface="Times New Roman" panose="02020603050405020304" pitchFamily="18" charset="0"/>
                        <a:sym typeface="Helvetica Light"/>
                      </a:endParaRPr>
                    </a:p>
                  </a:txBody>
                  <a:tcPr marL="68580" marR="68580" marT="0" marB="0"/>
                </a:tc>
                <a:tc>
                  <a:txBody>
                    <a:bodyPr/>
                    <a:lstStyle/>
                    <a:p>
                      <a:pPr>
                        <a:lnSpc>
                          <a:spcPct val="107000"/>
                        </a:lnSpc>
                        <a:spcAft>
                          <a:spcPts val="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Местонахождение: юридический адрес и фактическое местонахождение</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964324">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3</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Бизнес идентификационный номер (БИН)</a:t>
                      </a: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2326881">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4</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Руководитель юридического лица Республики Казахстан</a:t>
                      </a:r>
                    </a:p>
                  </a:txBody>
                  <a:tcPr marL="68580" marR="68580" marT="0" marB="0"/>
                </a:tc>
                <a:tc>
                  <a:txBody>
                    <a:bodyPr/>
                    <a:lstStyle/>
                    <a:p>
                      <a:pP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(фамилия, имя, отчество (при его наличии</a:t>
                      </a: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(телефон, факс, электронная почта)</a:t>
                      </a:r>
                    </a:p>
                  </a:txBody>
                  <a:tcPr marL="68580" marR="68580" marT="0" marB="0"/>
                </a:tc>
              </a:tr>
              <a:tr h="1928960">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5</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Главный бухгалтер юридического лица Республики Казахстан</a:t>
                      </a: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(фамилия, имя, отчество (при его наличии))</a:t>
                      </a:r>
                    </a:p>
                    <a:p>
                      <a:pP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(телефон, факс, электронная почта)</a:t>
                      </a:r>
                    </a:p>
                  </a:txBody>
                  <a:tcPr marL="68580" marR="68580" marT="0" marB="0"/>
                </a:tc>
              </a:tr>
              <a:tr h="1928960">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6</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Менеджер инвестиционного проекта</a:t>
                      </a: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(фамилия, имя, отчество (при его наличии))</a:t>
                      </a:r>
                    </a:p>
                    <a:p>
                      <a:pP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(телефон, факс, электронная почта)</a:t>
                      </a:r>
                    </a:p>
                  </a:txBody>
                  <a:tcPr marL="68580" marR="68580" marT="0" marB="0"/>
                </a:tc>
              </a:tr>
            </a:tbl>
          </a:graphicData>
        </a:graphic>
      </p:graphicFrame>
    </p:spTree>
    <p:extLst>
      <p:ext uri="{BB962C8B-B14F-4D97-AF65-F5344CB8AC3E}">
        <p14:creationId xmlns:p14="http://schemas.microsoft.com/office/powerpoint/2010/main" val="840660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Объект 9"/>
          <p:cNvGraphicFramePr>
            <a:graphicFrameLocks noGrp="1"/>
          </p:cNvGraphicFramePr>
          <p:nvPr>
            <p:ph idx="1"/>
            <p:extLst>
              <p:ext uri="{D42A27DB-BD31-4B8C-83A1-F6EECF244321}">
                <p14:modId xmlns:p14="http://schemas.microsoft.com/office/powerpoint/2010/main" val="383768078"/>
              </p:ext>
            </p:extLst>
          </p:nvPr>
        </p:nvGraphicFramePr>
        <p:xfrm>
          <a:off x="1880394" y="1949567"/>
          <a:ext cx="20862924" cy="9654334"/>
        </p:xfrm>
        <a:graphic>
          <a:graphicData uri="http://schemas.openxmlformats.org/drawingml/2006/table">
            <a:tbl>
              <a:tblPr firstRow="1" bandRow="1">
                <a:tableStyleId>{5940675A-B579-460E-94D1-54222C63F5DA}</a:tableStyleId>
              </a:tblPr>
              <a:tblGrid>
                <a:gridCol w="1535543"/>
                <a:gridCol w="14301806"/>
                <a:gridCol w="5025575"/>
              </a:tblGrid>
              <a:tr h="557745">
                <a:tc gridSpan="3">
                  <a:txBody>
                    <a:bodyPr/>
                    <a:lstStyle/>
                    <a:p>
                      <a:pPr>
                        <a:lnSpc>
                          <a:spcPct val="107000"/>
                        </a:lnSpc>
                        <a:spcAft>
                          <a:spcPts val="0"/>
                        </a:spcAft>
                      </a:pPr>
                      <a:r>
                        <a:rPr lang="ru-RU"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Глава 2</a:t>
                      </a:r>
                      <a:r>
                        <a:rPr lang="ru-RU"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Сведения об инвестиционном </a:t>
                      </a:r>
                      <a:r>
                        <a:rPr lang="ru-RU"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проекте</a:t>
                      </a:r>
                      <a:endParaRPr lang="en-US"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r>
              <a:tr h="478079">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7</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Наименование инвестиционного проекта</a:t>
                      </a: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txBody>
                  <a:tcPr marL="68580" marR="68580" marT="0" marB="0"/>
                </a:tc>
              </a:tr>
              <a:tr h="478079">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8</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Место реализации инвестиционного </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проекта</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(область, район, город)</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txBody>
                  <a:tcPr marL="68580" marR="68580" marT="0" marB="0"/>
                </a:tc>
              </a:tr>
              <a:tr h="956155">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9</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Выбранный (</a:t>
                      </a:r>
                      <a:r>
                        <a:rPr lang="ru-RU" sz="2400" b="1" dirty="0" err="1">
                          <a:effectLst/>
                          <a:latin typeface="Calibri" panose="020F0502020204030204" pitchFamily="34" charset="0"/>
                          <a:ea typeface="Calibri" panose="020F0502020204030204" pitchFamily="34" charset="0"/>
                          <a:cs typeface="Times New Roman" panose="02020603050405020304" pitchFamily="18" charset="0"/>
                        </a:rPr>
                        <a:t>ые</a:t>
                      </a:r>
                      <a:r>
                        <a:rPr lang="ru-RU" sz="2400" b="1" dirty="0">
                          <a:effectLst/>
                          <a:latin typeface="Calibri" panose="020F0502020204030204" pitchFamily="34" charset="0"/>
                          <a:ea typeface="Calibri" panose="020F0502020204030204" pitchFamily="34" charset="0"/>
                          <a:cs typeface="Times New Roman" panose="02020603050405020304" pitchFamily="18" charset="0"/>
                        </a:rPr>
                        <a:t>) для инвестирования приоритетный (</a:t>
                      </a:r>
                      <a:r>
                        <a:rPr lang="ru-RU" sz="2400" b="1" dirty="0" err="1">
                          <a:effectLst/>
                          <a:latin typeface="Calibri" panose="020F0502020204030204" pitchFamily="34" charset="0"/>
                          <a:ea typeface="Calibri" panose="020F0502020204030204" pitchFamily="34" charset="0"/>
                          <a:cs typeface="Times New Roman" panose="02020603050405020304" pitchFamily="18" charset="0"/>
                        </a:rPr>
                        <a:t>ые</a:t>
                      </a:r>
                      <a:r>
                        <a:rPr lang="ru-RU" sz="2400" b="1" dirty="0">
                          <a:effectLst/>
                          <a:latin typeface="Calibri" panose="020F0502020204030204" pitchFamily="34" charset="0"/>
                          <a:ea typeface="Calibri" panose="020F0502020204030204" pitchFamily="34" charset="0"/>
                          <a:cs typeface="Times New Roman" panose="02020603050405020304" pitchFamily="18" charset="0"/>
                        </a:rPr>
                        <a:t>) вид (ы) деятельности (на уровне классов общего классификатора видов экономической деятельности)</a:t>
                      </a: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ru-RU"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ОКЭД</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12311">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0</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Объем инвестиций в фиксированные активы юридического лица без учета налога на добавленную стоимость (учитываются затраты фиксированного актива не ранее 24 месяцев до дня подачи заявки на предоставление инвестиционных преференций и (или) затраты будущих периодов до ввода в эксплуатацию</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(тенге)</a:t>
                      </a:r>
                    </a:p>
                  </a:txBody>
                  <a:tcPr marL="68580" marR="68580" marT="0" marB="0"/>
                </a:tc>
              </a:tr>
              <a:tr h="5271965">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Источники финансирования проекта, наличие:</a:t>
                      </a:r>
                    </a:p>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1) собственных средств</a:t>
                      </a:r>
                    </a:p>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2) заемных средств</a:t>
                      </a:r>
                    </a:p>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3) бюджетных средств</a:t>
                      </a: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1</a:t>
                      </a:r>
                      <a:r>
                        <a:rPr lang="ru-RU" sz="1800" b="1" dirty="0">
                          <a:effectLst/>
                          <a:latin typeface="Calibri" panose="020F0502020204030204" pitchFamily="34" charset="0"/>
                          <a:ea typeface="Calibri" panose="020F0502020204030204" pitchFamily="34" charset="0"/>
                          <a:cs typeface="Times New Roman" panose="02020603050405020304" pitchFamily="18" charset="0"/>
                        </a:rPr>
                        <a:t>) ______________________________________</a:t>
                      </a:r>
                    </a:p>
                    <a:p>
                      <a:pPr>
                        <a:lnSpc>
                          <a:spcPct val="100000"/>
                        </a:lnSpc>
                        <a:spcAft>
                          <a:spcPts val="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       (наименование, №, дата документа,</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подтверждающего наличие собственных средств)</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2) _____________________________________</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       (наименование, №, дата документа,</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           устанавливающего источники</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        финансирования проекта, кредитор)</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3) _____________________________________</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       (наименование, №, дата документа,</a:t>
                      </a:r>
                    </a:p>
                    <a:p>
                      <a:pPr>
                        <a:lnSpc>
                          <a:spcPct val="107000"/>
                        </a:lnSpc>
                        <a:spcAft>
                          <a:spcPts val="8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подтверждающего финансирование из бюджетных средств)</a:t>
                      </a:r>
                    </a:p>
                  </a:txBody>
                  <a:tcPr marL="68580" marR="68580" marT="0" marB="0"/>
                </a:tc>
              </a:tr>
            </a:tbl>
          </a:graphicData>
        </a:graphic>
      </p:graphicFrame>
    </p:spTree>
    <p:extLst>
      <p:ext uri="{BB962C8B-B14F-4D97-AF65-F5344CB8AC3E}">
        <p14:creationId xmlns:p14="http://schemas.microsoft.com/office/powerpoint/2010/main" val="102984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99324562"/>
              </p:ext>
            </p:extLst>
          </p:nvPr>
        </p:nvGraphicFramePr>
        <p:xfrm>
          <a:off x="1777313" y="1794294"/>
          <a:ext cx="20862924" cy="11090471"/>
        </p:xfrm>
        <a:graphic>
          <a:graphicData uri="http://schemas.openxmlformats.org/drawingml/2006/table">
            <a:tbl>
              <a:tblPr firstRow="1" bandRow="1">
                <a:tableStyleId>{5940675A-B579-460E-94D1-54222C63F5DA}</a:tableStyleId>
              </a:tblPr>
              <a:tblGrid>
                <a:gridCol w="1845783"/>
                <a:gridCol w="12111486"/>
                <a:gridCol w="6905655"/>
              </a:tblGrid>
              <a:tr h="613027">
                <a:tc gridSpan="3">
                  <a:txBody>
                    <a:bodyPr/>
                    <a:lstStyle/>
                    <a:p>
                      <a:pPr>
                        <a:lnSpc>
                          <a:spcPct val="107000"/>
                        </a:lnSpc>
                        <a:spcAft>
                          <a:spcPts val="800"/>
                        </a:spcAft>
                      </a:pPr>
                      <a:r>
                        <a:rPr lang="ru-RU" sz="3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Глава 3</a:t>
                      </a:r>
                      <a:r>
                        <a:rPr lang="ru-RU"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Требуемые для реализации проекта инвестиционные преференции*</a:t>
                      </a:r>
                    </a:p>
                  </a:txBody>
                  <a:tcPr marL="68580" marR="68580" marT="0" marB="0"/>
                </a:tc>
                <a:tc hMerge="1">
                  <a:txBody>
                    <a:bodyPr/>
                    <a:lstStyle/>
                    <a:p>
                      <a:endParaRPr lang="ru-RU"/>
                    </a:p>
                  </a:txBody>
                  <a:tcPr/>
                </a:tc>
                <a:tc hMerge="1">
                  <a:txBody>
                    <a:bodyPr/>
                    <a:lstStyle/>
                    <a:p>
                      <a:endParaRPr lang="ru-RU"/>
                    </a:p>
                  </a:txBody>
                  <a:tcPr/>
                </a:tc>
              </a:tr>
              <a:tr h="2024618">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Освобождение от обложения таможенными пошлинами при импорте:</a:t>
                      </a:r>
                    </a:p>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1) технологического оборудования, комплектующих к нему;</a:t>
                      </a:r>
                    </a:p>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2) запасных частей к технологическому оборудованию, сырья и материалов</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1) 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err="1">
                          <a:effectLst/>
                          <a:latin typeface="Calibri" panose="020F0502020204030204" pitchFamily="34" charset="0"/>
                          <a:ea typeface="Calibri" panose="020F0502020204030204" pitchFamily="34" charset="0"/>
                          <a:cs typeface="Times New Roman" panose="02020603050405020304" pitchFamily="18" charset="0"/>
                        </a:rPr>
                        <a:t>льготируемая</a:t>
                      </a:r>
                      <a:r>
                        <a:rPr lang="ru-RU" sz="2400" b="0" dirty="0">
                          <a:effectLst/>
                          <a:latin typeface="Calibri" panose="020F0502020204030204" pitchFamily="34" charset="0"/>
                          <a:ea typeface="Calibri" panose="020F0502020204030204" pitchFamily="34" charset="0"/>
                          <a:cs typeface="Times New Roman" panose="02020603050405020304" pitchFamily="18" charset="0"/>
                        </a:rPr>
                        <a:t> сумма)</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2) 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err="1">
                          <a:effectLst/>
                          <a:latin typeface="Calibri" panose="020F0502020204030204" pitchFamily="34" charset="0"/>
                          <a:ea typeface="Calibri" panose="020F0502020204030204" pitchFamily="34" charset="0"/>
                          <a:cs typeface="Times New Roman" panose="02020603050405020304" pitchFamily="18" charset="0"/>
                        </a:rPr>
                        <a:t>льготируемая</a:t>
                      </a:r>
                      <a:r>
                        <a:rPr lang="ru-RU" sz="2400" b="0" dirty="0">
                          <a:effectLst/>
                          <a:latin typeface="Calibri" panose="020F0502020204030204" pitchFamily="34" charset="0"/>
                          <a:ea typeface="Calibri" panose="020F0502020204030204" pitchFamily="34" charset="0"/>
                          <a:cs typeface="Times New Roman" panose="02020603050405020304" pitchFamily="18" charset="0"/>
                        </a:rPr>
                        <a:t> сумма)</a:t>
                      </a: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a:effectLst/>
                          <a:latin typeface="Calibri" panose="020F0502020204030204" pitchFamily="34" charset="0"/>
                          <a:ea typeface="Calibri" panose="020F0502020204030204" pitchFamily="34" charset="0"/>
                          <a:cs typeface="Times New Roman" panose="02020603050405020304" pitchFamily="18" charset="0"/>
                        </a:rPr>
                        <a:t>Освобождение от уплаты налога на добавленную стоимость при импорте сырья и (или) материалов</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err="1">
                          <a:effectLst/>
                          <a:latin typeface="Calibri" panose="020F0502020204030204" pitchFamily="34" charset="0"/>
                          <a:ea typeface="Calibri" panose="020F0502020204030204" pitchFamily="34" charset="0"/>
                          <a:cs typeface="Times New Roman" panose="02020603050405020304" pitchFamily="18" charset="0"/>
                        </a:rPr>
                        <a:t>льготируемая</a:t>
                      </a:r>
                      <a:r>
                        <a:rPr lang="ru-RU" sz="2400" b="0" dirty="0">
                          <a:effectLst/>
                          <a:latin typeface="Calibri" panose="020F0502020204030204" pitchFamily="34" charset="0"/>
                          <a:ea typeface="Calibri" panose="020F0502020204030204" pitchFamily="34" charset="0"/>
                          <a:cs typeface="Times New Roman" panose="02020603050405020304" pitchFamily="18" charset="0"/>
                        </a:rPr>
                        <a:t> сумма)</a:t>
                      </a:r>
                    </a:p>
                  </a:txBody>
                  <a:tcPr marL="68580" marR="68580" marT="0" marB="0"/>
                </a:tc>
              </a:tr>
              <a:tr h="408684">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3</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Место проведения таможенной очистки</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148597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4</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Государственный натурный грант</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(документы, подтверждающие</a:t>
                      </a:r>
                    </a:p>
                    <a:p>
                      <a:pPr>
                        <a:lnSpc>
                          <a:spcPct val="107000"/>
                        </a:lnSpc>
                        <a:spcAft>
                          <a:spcPts val="800"/>
                        </a:spcAft>
                      </a:pPr>
                      <a:r>
                        <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предварительное согласование)</a:t>
                      </a: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5</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Льготы по земельному налогу**</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(срок)</a:t>
                      </a: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6.</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Льготы по налогу на имущество**</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(срок)</a:t>
                      </a: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7</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Льготы по корпоративному подоходному налогу**</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(срок)</a:t>
                      </a:r>
                    </a:p>
                  </a:txBody>
                  <a:tcPr marL="68580" marR="68580" marT="0" marB="0"/>
                </a:tc>
              </a:tr>
              <a:tr h="276885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8</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Инвестиционная субсидия***</a:t>
                      </a: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(тысяч тенге)</a:t>
                      </a:r>
                    </a:p>
                    <a:p>
                      <a:pPr>
                        <a:lnSpc>
                          <a:spcPct val="107000"/>
                        </a:lnSpc>
                        <a:spcAft>
                          <a:spcPts val="800"/>
                        </a:spcAft>
                      </a:pPr>
                      <a:r>
                        <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указывается сумма затрат на строительно-монтажные работы и приобретение оборудования без учета налога на добавленную стоимость и акцизов</a:t>
                      </a:r>
                    </a:p>
                  </a:txBody>
                  <a:tcPr marL="68580" marR="68580" marT="0" marB="0"/>
                </a:tc>
              </a:tr>
            </a:tbl>
          </a:graphicData>
        </a:graphic>
      </p:graphicFrame>
    </p:spTree>
    <p:extLst>
      <p:ext uri="{BB962C8B-B14F-4D97-AF65-F5344CB8AC3E}">
        <p14:creationId xmlns:p14="http://schemas.microsoft.com/office/powerpoint/2010/main" val="3189809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68034133"/>
              </p:ext>
            </p:extLst>
          </p:nvPr>
        </p:nvGraphicFramePr>
        <p:xfrm>
          <a:off x="1777313" y="1794294"/>
          <a:ext cx="20862924" cy="2856103"/>
        </p:xfrm>
        <a:graphic>
          <a:graphicData uri="http://schemas.openxmlformats.org/drawingml/2006/table">
            <a:tbl>
              <a:tblPr firstRow="1" bandRow="1">
                <a:tableStyleId>{5940675A-B579-460E-94D1-54222C63F5DA}</a:tableStyleId>
              </a:tblPr>
              <a:tblGrid>
                <a:gridCol w="1845783"/>
                <a:gridCol w="12111486"/>
                <a:gridCol w="6905655"/>
              </a:tblGrid>
              <a:tr h="276885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9</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Количество иностранной рабочей силы***, из них (согласно приложению к заявке на предоставление инвестиционных преференций): 1) руководители,</a:t>
                      </a:r>
                    </a:p>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2) специалисты с высшим образованием,</a:t>
                      </a:r>
                    </a:p>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3) квалифицированные рабочие</a:t>
                      </a:r>
                    </a:p>
                  </a:txBody>
                  <a:tcPr marL="68580" marR="68580" marT="0" marB="0"/>
                </a:tc>
                <a:tc>
                  <a:txBody>
                    <a:bodyPr/>
                    <a:lstStyle/>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1)_____________________________________</a:t>
                      </a:r>
                    </a:p>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(количество человек)</a:t>
                      </a:r>
                    </a:p>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2)_____________________________________</a:t>
                      </a:r>
                    </a:p>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(количество человек)</a:t>
                      </a:r>
                    </a:p>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3)_____________________________________</a:t>
                      </a:r>
                    </a:p>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(количество человек)</a:t>
                      </a:r>
                    </a:p>
                  </a:txBody>
                  <a:tcPr marL="68580" marR="68580" marT="0" marB="0"/>
                </a:tc>
              </a:tr>
            </a:tbl>
          </a:graphicData>
        </a:graphic>
      </p:graphicFrame>
      <p:sp>
        <p:nvSpPr>
          <p:cNvPr id="2" name="Прямоугольник 1"/>
          <p:cNvSpPr/>
          <p:nvPr/>
        </p:nvSpPr>
        <p:spPr>
          <a:xfrm>
            <a:off x="1488721" y="5494053"/>
            <a:ext cx="21151516" cy="2616101"/>
          </a:xfrm>
          <a:prstGeom prst="rect">
            <a:avLst/>
          </a:prstGeom>
        </p:spPr>
        <p:txBody>
          <a:bodyPr wrap="square">
            <a:spAutoFit/>
          </a:bodyPr>
          <a:lstStyle/>
          <a:p>
            <a:pPr indent="252095" algn="just"/>
            <a:r>
              <a:rPr lang="ru-RU" sz="2400" dirty="0">
                <a:latin typeface="Calibri" panose="020F0502020204030204" pitchFamily="34" charset="0"/>
                <a:ea typeface="Times New Roman" panose="02020603050405020304" pitchFamily="18" charset="0"/>
                <a:cs typeface="Calibri" panose="020F0502020204030204" pitchFamily="34" charset="0"/>
              </a:rPr>
              <a:t>Примечание:</a:t>
            </a:r>
          </a:p>
          <a:p>
            <a:pPr indent="252095" algn="just"/>
            <a:r>
              <a:rPr lang="ru-RU" sz="2400" dirty="0">
                <a:latin typeface="Calibri" panose="020F0502020204030204" pitchFamily="34" charset="0"/>
                <a:ea typeface="Times New Roman" panose="02020603050405020304" pitchFamily="18" charset="0"/>
                <a:cs typeface="Calibri" panose="020F0502020204030204" pitchFamily="34" charset="0"/>
              </a:rPr>
              <a:t>* заполняется при необходимости;</a:t>
            </a:r>
          </a:p>
          <a:p>
            <a:pPr indent="252095" algn="just"/>
            <a:r>
              <a:rPr lang="ru-RU" sz="2400" dirty="0">
                <a:latin typeface="Calibri" panose="020F0502020204030204" pitchFamily="34" charset="0"/>
                <a:ea typeface="Times New Roman" panose="02020603050405020304" pitchFamily="18" charset="0"/>
                <a:cs typeface="Calibri" panose="020F0502020204030204" pitchFamily="34" charset="0"/>
              </a:rPr>
              <a:t>** для юридического лица, реализующего инвестиционный приоритетный проект по созданию новых производств;</a:t>
            </a:r>
          </a:p>
          <a:p>
            <a:pPr indent="252095" algn="just"/>
            <a:r>
              <a:rPr lang="ru-RU" sz="2400" dirty="0">
                <a:latin typeface="Calibri" panose="020F0502020204030204" pitchFamily="34" charset="0"/>
                <a:ea typeface="Times New Roman" panose="02020603050405020304" pitchFamily="18" charset="0"/>
                <a:cs typeface="Calibri" panose="020F0502020204030204" pitchFamily="34" charset="0"/>
              </a:rPr>
              <a:t>*** для юридического лица, реализующего инвестиционный приоритетный проект по созданию новых производств, а также по расширению и (или) обновлению (реконструкция, модернизация) действующих производств.</a:t>
            </a:r>
          </a:p>
          <a:p>
            <a:pPr algn="ctr" fontAlgn="base"/>
            <a:r>
              <a:rPr lang="ru-RU"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11246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986590" y="1191225"/>
            <a:ext cx="21416210" cy="3046988"/>
          </a:xfrm>
          <a:prstGeom prst="rect">
            <a:avLst/>
          </a:prstGeom>
        </p:spPr>
        <p:txBody>
          <a:bodyPr wrap="square">
            <a:spAutoFit/>
          </a:bodyPr>
          <a:lstStyle/>
          <a:p>
            <a:pPr algn="ctr" fontAlgn="base"/>
            <a:endParaRPr lang="en-US" sz="2400" dirty="0">
              <a:latin typeface="Calibri" panose="020F0502020204030204" pitchFamily="34" charset="0"/>
              <a:ea typeface="Times New Roman" panose="02020603050405020304" pitchFamily="18" charset="0"/>
              <a:cs typeface="Calibri" panose="020F0502020204030204" pitchFamily="34" charset="0"/>
            </a:endParaRPr>
          </a:p>
          <a:p>
            <a:pPr algn="ctr" fontAlgn="base"/>
            <a:r>
              <a:rPr lang="ru-RU" sz="2800" b="1" dirty="0">
                <a:latin typeface="Calibri" panose="020F0502020204030204" pitchFamily="34" charset="0"/>
                <a:ea typeface="Times New Roman" panose="02020603050405020304" pitchFamily="18" charset="0"/>
                <a:cs typeface="Calibri" panose="020F0502020204030204" pitchFamily="34" charset="0"/>
              </a:rPr>
              <a:t>Глава 4. Рабочая программа по инвестиционному проекту</a:t>
            </a:r>
          </a:p>
          <a:p>
            <a:pPr algn="ctr" fontAlgn="base"/>
            <a:r>
              <a:rPr lang="ru-RU" sz="2800" b="1" dirty="0">
                <a:latin typeface="Calibri" panose="020F0502020204030204" pitchFamily="34" charset="0"/>
                <a:ea typeface="Times New Roman" panose="02020603050405020304" pitchFamily="18" charset="0"/>
                <a:cs typeface="Calibri" panose="020F0502020204030204" pitchFamily="34" charset="0"/>
              </a:rPr>
              <a:t> </a:t>
            </a:r>
          </a:p>
          <a:p>
            <a:pPr algn="ctr"/>
            <a:r>
              <a:rPr lang="ru-RU" sz="2800" b="1" dirty="0">
                <a:latin typeface="Calibri" panose="020F0502020204030204" pitchFamily="34" charset="0"/>
                <a:ea typeface="Times New Roman" panose="02020603050405020304" pitchFamily="18" charset="0"/>
                <a:cs typeface="Calibri" panose="020F0502020204030204" pitchFamily="34" charset="0"/>
              </a:rPr>
              <a:t>             ________________________________________________________________</a:t>
            </a:r>
          </a:p>
          <a:p>
            <a:pPr algn="ctr"/>
            <a:r>
              <a:rPr lang="ru-RU" sz="2800" b="1" dirty="0">
                <a:latin typeface="Calibri" panose="020F0502020204030204" pitchFamily="34" charset="0"/>
                <a:ea typeface="Times New Roman" panose="02020603050405020304" pitchFamily="18" charset="0"/>
                <a:cs typeface="Calibri" panose="020F0502020204030204" pitchFamily="34" charset="0"/>
              </a:rPr>
              <a:t>                                                                   (наименование)</a:t>
            </a:r>
          </a:p>
          <a:p>
            <a:pPr indent="450215" algn="ctr" fontAlgn="base"/>
            <a:r>
              <a:rPr lang="ru-RU" sz="2800" b="1" dirty="0">
                <a:latin typeface="Calibri" panose="020F0502020204030204" pitchFamily="34" charset="0"/>
                <a:ea typeface="Times New Roman" panose="02020603050405020304" pitchFamily="18" charset="0"/>
                <a:cs typeface="Calibri" panose="020F0502020204030204" pitchFamily="34" charset="0"/>
              </a:rPr>
              <a:t>Наименование инвестора: _________________________________________</a:t>
            </a:r>
          </a:p>
          <a:p>
            <a:pPr indent="450215" fontAlgn="base"/>
            <a:r>
              <a:rPr lang="ru-RU" sz="2800" b="1" dirty="0">
                <a:latin typeface="Calibri" panose="020F0502020204030204" pitchFamily="34" charset="0"/>
                <a:ea typeface="Times New Roman" panose="02020603050405020304" pitchFamily="18" charset="0"/>
                <a:cs typeface="Calibri" panose="020F0502020204030204" pitchFamily="34" charset="0"/>
              </a:rPr>
              <a:t> </a:t>
            </a:r>
          </a:p>
        </p:txBody>
      </p:sp>
      <p:graphicFrame>
        <p:nvGraphicFramePr>
          <p:cNvPr id="10" name="Таблица 9"/>
          <p:cNvGraphicFramePr>
            <a:graphicFrameLocks noGrp="1"/>
          </p:cNvGraphicFramePr>
          <p:nvPr>
            <p:extLst>
              <p:ext uri="{D42A27DB-BD31-4B8C-83A1-F6EECF244321}">
                <p14:modId xmlns:p14="http://schemas.microsoft.com/office/powerpoint/2010/main" val="2704393066"/>
              </p:ext>
            </p:extLst>
          </p:nvPr>
        </p:nvGraphicFramePr>
        <p:xfrm>
          <a:off x="986590" y="4427622"/>
          <a:ext cx="22306549" cy="7472410"/>
        </p:xfrm>
        <a:graphic>
          <a:graphicData uri="http://schemas.openxmlformats.org/drawingml/2006/table">
            <a:tbl>
              <a:tblPr firstRow="1" firstCol="1" bandRow="1">
                <a:tableStyleId>{5940675A-B579-460E-94D1-54222C63F5DA}</a:tableStyleId>
              </a:tblPr>
              <a:tblGrid>
                <a:gridCol w="5144267"/>
                <a:gridCol w="4365693"/>
                <a:gridCol w="5890461"/>
                <a:gridCol w="3137237"/>
                <a:gridCol w="1458826"/>
                <a:gridCol w="2310065"/>
              </a:tblGrid>
              <a:tr h="818146">
                <a:tc gridSpan="6">
                  <a:txBody>
                    <a:bodyPr/>
                    <a:lstStyle/>
                    <a:p>
                      <a:pPr algn="l"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Раздел 1: инвестиции в фиксированные активы, тысяч тенге</a:t>
                      </a:r>
                    </a:p>
                  </a:txBody>
                  <a:tcPr marL="95182" marR="9518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43526">
                <a:tc rowSpan="2">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Статьи затрат</a:t>
                      </a:r>
                    </a:p>
                  </a:txBody>
                  <a:tcPr marL="95182" marR="95182" marT="0" marB="0"/>
                </a:tc>
                <a:tc rowSpan="2">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Дата ввода в эксплуатацию фиксированных активов</a:t>
                      </a:r>
                    </a:p>
                  </a:txBody>
                  <a:tcPr marL="95182" marR="95182" marT="0" marB="0"/>
                </a:tc>
                <a:tc gridSpan="3">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календарный </a:t>
                      </a:r>
                      <a:r>
                        <a:rPr kumimoji="0" lang="ru-RU"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год</a:t>
                      </a:r>
                    </a:p>
                    <a:p>
                      <a:pPr algn="ctr" fontAlgn="base">
                        <a:spcAft>
                          <a:spcPts val="0"/>
                        </a:spcAft>
                      </a:pPr>
                      <a:r>
                        <a:rPr kumimoji="0" lang="ru-RU"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2020 год</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hMerge="1">
                  <a:txBody>
                    <a:bodyPr/>
                    <a:lstStyle/>
                    <a:p>
                      <a:endParaRPr lang="ru-RU"/>
                    </a:p>
                  </a:txBody>
                  <a:tcPr/>
                </a:tc>
                <a:tc hMerge="1">
                  <a:txBody>
                    <a:bodyPr/>
                    <a:lstStyle/>
                    <a:p>
                      <a:endParaRPr lang="ru-RU"/>
                    </a:p>
                  </a:txBody>
                  <a:tcPr/>
                </a:tc>
                <a:tc>
                  <a:txBody>
                    <a:bodyPr/>
                    <a:lstStyle/>
                    <a:p>
                      <a:pPr algn="ctr" fontAlgn="base">
                        <a:spcAft>
                          <a:spcPts val="0"/>
                        </a:spcAft>
                      </a:pPr>
                      <a:r>
                        <a:rPr kumimoji="0" lang="ru-RU" sz="2800" b="1"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Всего</a:t>
                      </a:r>
                    </a:p>
                  </a:txBody>
                  <a:tcPr marL="95182" marR="95182" marT="0" marB="0"/>
                </a:tc>
              </a:tr>
              <a:tr h="798095">
                <a:tc vMerge="1">
                  <a:txBody>
                    <a:bodyPr/>
                    <a:lstStyle/>
                    <a:p>
                      <a:endParaRPr lang="ru-RU"/>
                    </a:p>
                  </a:txBody>
                  <a:tcPr/>
                </a:tc>
                <a:tc vMerge="1">
                  <a:txBody>
                    <a:bodyPr/>
                    <a:lstStyle/>
                    <a:p>
                      <a:endParaRPr lang="ru-RU"/>
                    </a:p>
                  </a:txBody>
                  <a:tcPr/>
                </a:tc>
                <a:tc>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1полугодие</a:t>
                      </a:r>
                    </a:p>
                  </a:txBody>
                  <a:tcPr marL="95182" marR="95182" marT="0" marB="0"/>
                </a:tc>
                <a:tc>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2полугодие</a:t>
                      </a:r>
                    </a:p>
                  </a:txBody>
                  <a:tcPr marL="95182" marR="95182" marT="0" marB="0"/>
                </a:tc>
                <a:tc>
                  <a:txBody>
                    <a:bodyPr/>
                    <a:lstStyle/>
                    <a:p>
                      <a:pPr algn="ct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итого по году</a:t>
                      </a:r>
                    </a:p>
                  </a:txBody>
                  <a:tcPr marL="95182" marR="95182" marT="0" marB="0"/>
                </a:tc>
                <a:tc>
                  <a:txBody>
                    <a:bodyPr/>
                    <a:lstStyle/>
                    <a:p>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a:spcAft>
                          <a:spcPts val="0"/>
                        </a:spcAft>
                      </a:pPr>
                      <a:r>
                        <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Технологическое оборудование или СМР</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полугодие 2020 года</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0</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fontAlgn="base">
                        <a:spcAft>
                          <a:spcPts val="0"/>
                        </a:spcAft>
                      </a:pPr>
                      <a:r>
                        <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Итого по Разделу 1:</a:t>
                      </a:r>
                    </a:p>
                  </a:txBody>
                  <a:tcPr marL="95182" marR="95182" marT="0" marB="0"/>
                </a:tc>
                <a:tc>
                  <a:txBody>
                    <a:bodyPr/>
                    <a:lstStyle/>
                    <a:p>
                      <a:endParaRPr kumimoji="0" lang="ru-RU" sz="28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a:spcAft>
                          <a:spcPts val="0"/>
                        </a:spcAft>
                      </a:pPr>
                      <a:r>
                        <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txBody>
                  <a:tcPr marL="95182" marR="95182" marT="0" marB="0"/>
                </a:tc>
                <a:tc>
                  <a:txBody>
                    <a:bodyPr/>
                    <a:lstStyle/>
                    <a:p>
                      <a:endPar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bl>
          </a:graphicData>
        </a:graphic>
      </p:graphicFrame>
    </p:spTree>
    <p:extLst>
      <p:ext uri="{BB962C8B-B14F-4D97-AF65-F5344CB8AC3E}">
        <p14:creationId xmlns:p14="http://schemas.microsoft.com/office/powerpoint/2010/main" val="7461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51618303"/>
              </p:ext>
            </p:extLst>
          </p:nvPr>
        </p:nvGraphicFramePr>
        <p:xfrm>
          <a:off x="773949" y="1814355"/>
          <a:ext cx="22759819" cy="7536054"/>
        </p:xfrm>
        <a:graphic>
          <a:graphicData uri="http://schemas.openxmlformats.org/drawingml/2006/table">
            <a:tbl>
              <a:tblPr firstRow="1" firstCol="1" bandRow="1">
                <a:tableStyleId>{5940675A-B579-460E-94D1-54222C63F5DA}</a:tableStyleId>
              </a:tblPr>
              <a:tblGrid>
                <a:gridCol w="4447757"/>
                <a:gridCol w="5389144"/>
                <a:gridCol w="5884442"/>
                <a:gridCol w="3389005"/>
                <a:gridCol w="2061304"/>
                <a:gridCol w="1588167"/>
              </a:tblGrid>
              <a:tr h="761190">
                <a:tc gridSpan="6">
                  <a:txBody>
                    <a:bodyPr/>
                    <a:lstStyle/>
                    <a:p>
                      <a:pPr fontAlgn="base">
                        <a:spcAft>
                          <a:spcPts val="0"/>
                        </a:spcAft>
                      </a:pPr>
                      <a:r>
                        <a:rPr lang="ru-RU" sz="2800" b="1" dirty="0">
                          <a:effectLst/>
                          <a:latin typeface="Calibri" panose="020F0502020204030204" pitchFamily="34" charset="0"/>
                          <a:cs typeface="Calibri" panose="020F0502020204030204" pitchFamily="34" charset="0"/>
                        </a:rPr>
                        <a:t>Раздел 2: импорт запасных частей к технологическому оборудованию, сырья и материалов, количество</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65466">
                <a:tc rowSpan="2">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Статьи затрат</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rowSpan="2">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Единица измерения</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gridSpan="3">
                  <a:txBody>
                    <a:bodyPr/>
                    <a:lstStyle/>
                    <a:p>
                      <a:pPr algn="ctr" fontAlgn="base">
                        <a:spcAft>
                          <a:spcPts val="0"/>
                        </a:spcAft>
                      </a:pPr>
                      <a:r>
                        <a:rPr lang="ru-RU" sz="2800" b="1">
                          <a:effectLst/>
                          <a:latin typeface="Calibri" panose="020F0502020204030204" pitchFamily="34" charset="0"/>
                          <a:cs typeface="Calibri" panose="020F0502020204030204" pitchFamily="34" charset="0"/>
                        </a:rPr>
                        <a:t>Период освоения</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hMerge="1">
                  <a:txBody>
                    <a:bodyPr/>
                    <a:lstStyle/>
                    <a:p>
                      <a:endParaRPr lang="ru-RU"/>
                    </a:p>
                  </a:txBody>
                  <a:tcPr/>
                </a:tc>
                <a:tc hMerge="1">
                  <a:txBody>
                    <a:bodyPr/>
                    <a:lstStyle/>
                    <a:p>
                      <a:endParaRPr lang="ru-RU"/>
                    </a:p>
                  </a:txBody>
                  <a:tcPr/>
                </a:tc>
                <a:tc rowSpan="2">
                  <a:txBody>
                    <a:bodyPr/>
                    <a:lstStyle/>
                    <a:p>
                      <a:pPr algn="ctr" fontAlgn="base">
                        <a:spcAft>
                          <a:spcPts val="0"/>
                        </a:spcAft>
                      </a:pPr>
                      <a:r>
                        <a:rPr lang="ru-RU" sz="2800" b="1">
                          <a:effectLst/>
                          <a:latin typeface="Calibri" panose="020F0502020204030204" pitchFamily="34" charset="0"/>
                          <a:cs typeface="Calibri" panose="020F0502020204030204" pitchFamily="34" charset="0"/>
                        </a:rPr>
                        <a:t>Всего</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r>
              <a:tr h="1099639">
                <a:tc vMerge="1">
                  <a:txBody>
                    <a:bodyPr/>
                    <a:lstStyle/>
                    <a:p>
                      <a:endParaRPr lang="ru-RU"/>
                    </a:p>
                  </a:txBody>
                  <a:tcPr/>
                </a:tc>
                <a:tc vMerge="1">
                  <a:txBody>
                    <a:bodyPr/>
                    <a:lstStyle/>
                    <a:p>
                      <a:endParaRPr lang="ru-RU"/>
                    </a:p>
                  </a:txBody>
                  <a:tcPr/>
                </a:tc>
                <a:tc>
                  <a:txBody>
                    <a:bodyPr/>
                    <a:lstStyle/>
                    <a:p>
                      <a:pPr algn="ctr" fontAlgn="base">
                        <a:spcAft>
                          <a:spcPts val="0"/>
                        </a:spcAft>
                      </a:pPr>
                      <a:r>
                        <a:rPr lang="ru-RU" sz="2800" b="1">
                          <a:effectLst/>
                          <a:latin typeface="Calibri" panose="020F0502020204030204" pitchFamily="34" charset="0"/>
                          <a:cs typeface="Calibri" panose="020F0502020204030204" pitchFamily="34" charset="0"/>
                        </a:rPr>
                        <a:t>1полугодие</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pPr algn="ctr" fontAlgn="base">
                        <a:spcAft>
                          <a:spcPts val="0"/>
                        </a:spcAft>
                      </a:pPr>
                      <a:r>
                        <a:rPr lang="ru-RU" sz="2800" b="1">
                          <a:effectLst/>
                          <a:latin typeface="Calibri" panose="020F0502020204030204" pitchFamily="34" charset="0"/>
                          <a:cs typeface="Calibri" panose="020F0502020204030204" pitchFamily="34" charset="0"/>
                        </a:rPr>
                        <a:t>2полугодие</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pPr algn="ctr" fontAlgn="base">
                        <a:spcAft>
                          <a:spcPts val="0"/>
                        </a:spcAft>
                      </a:pPr>
                      <a:r>
                        <a:rPr lang="ru-RU" sz="2800" b="1">
                          <a:effectLst/>
                          <a:latin typeface="Calibri" panose="020F0502020204030204" pitchFamily="34" charset="0"/>
                          <a:cs typeface="Calibri" panose="020F0502020204030204" pitchFamily="34" charset="0"/>
                        </a:rPr>
                        <a:t>итого по году</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vMerge="1">
                  <a:txBody>
                    <a:bodyPr/>
                    <a:lstStyle/>
                    <a:p>
                      <a:endParaRPr lang="ru-RU"/>
                    </a:p>
                  </a:txBody>
                  <a:tcPr/>
                </a:tc>
              </a:tr>
              <a:tr h="1155032">
                <a:tc>
                  <a:txBody>
                    <a:bodyPr/>
                    <a:lstStyle/>
                    <a:p>
                      <a:pPr fontAlgn="base">
                        <a:spcAft>
                          <a:spcPts val="0"/>
                        </a:spcAft>
                      </a:pPr>
                      <a:r>
                        <a:rPr lang="ru-RU" sz="2800" b="1" dirty="0">
                          <a:effectLst/>
                          <a:latin typeface="Calibri" panose="020F0502020204030204" pitchFamily="34" charset="0"/>
                          <a:cs typeface="Calibri" panose="020F0502020204030204" pitchFamily="34" charset="0"/>
                        </a:rPr>
                        <a:t>1. Запасные части, в том числе:</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481263">
                <a:tc>
                  <a:txBody>
                    <a:bodyPr/>
                    <a:lstStyle/>
                    <a:p>
                      <a:pPr>
                        <a:spcAft>
                          <a:spcPts val="0"/>
                        </a:spcAft>
                      </a:pPr>
                      <a:r>
                        <a:rPr lang="ru-RU" sz="2800" b="1">
                          <a:effectLst/>
                          <a:latin typeface="Calibri" panose="020F0502020204030204" pitchFamily="34" charset="0"/>
                          <a:cs typeface="Calibri" panose="020F0502020204030204" pitchFamily="34" charset="0"/>
                        </a:rPr>
                        <a:t> </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1159844">
                <a:tc>
                  <a:txBody>
                    <a:bodyPr/>
                    <a:lstStyle/>
                    <a:p>
                      <a:pPr fontAlgn="base">
                        <a:spcAft>
                          <a:spcPts val="0"/>
                        </a:spcAft>
                      </a:pPr>
                      <a:r>
                        <a:rPr lang="ru-RU" sz="2800" b="1">
                          <a:effectLst/>
                          <a:latin typeface="Calibri" panose="020F0502020204030204" pitchFamily="34" charset="0"/>
                          <a:cs typeface="Calibri" panose="020F0502020204030204" pitchFamily="34" charset="0"/>
                        </a:rPr>
                        <a:t>2. Сырье, материалы, в том числе:</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336884">
                <a:tc>
                  <a:txBody>
                    <a:bodyPr/>
                    <a:lstStyle/>
                    <a:p>
                      <a:pPr>
                        <a:spcAft>
                          <a:spcPts val="0"/>
                        </a:spcAft>
                      </a:pPr>
                      <a:endParaRPr lang="ru-RU" sz="2800" dirty="0">
                        <a:solidFill>
                          <a:srgbClr val="FF0000"/>
                        </a:solidFill>
                        <a:effectLst/>
                        <a:latin typeface="Times New Roman" panose="02020603050405020304" pitchFamily="18" charset="0"/>
                        <a:ea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r>
              <a:tr h="865466">
                <a:tc>
                  <a:txBody>
                    <a:bodyPr/>
                    <a:lstStyle/>
                    <a:p>
                      <a:pPr fontAlgn="base">
                        <a:spcAft>
                          <a:spcPts val="0"/>
                        </a:spcAft>
                      </a:pPr>
                      <a:r>
                        <a:rPr lang="ru-RU" sz="2800" b="1" dirty="0">
                          <a:effectLst/>
                          <a:latin typeface="Calibri" panose="020F0502020204030204" pitchFamily="34" charset="0"/>
                          <a:cs typeface="Calibri" panose="020F0502020204030204" pitchFamily="34" charset="0"/>
                        </a:rPr>
                        <a:t>Итого по Разделу 2:</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390982952"/>
              </p:ext>
            </p:extLst>
          </p:nvPr>
        </p:nvGraphicFramePr>
        <p:xfrm>
          <a:off x="773948" y="9117959"/>
          <a:ext cx="22759819" cy="4297680"/>
        </p:xfrm>
        <a:graphic>
          <a:graphicData uri="http://schemas.openxmlformats.org/drawingml/2006/table">
            <a:tbl>
              <a:tblPr firstRow="1" firstCol="1" bandRow="1">
                <a:tableStyleId>{5940675A-B579-460E-94D1-54222C63F5DA}</a:tableStyleId>
              </a:tblPr>
              <a:tblGrid>
                <a:gridCol w="1988302"/>
                <a:gridCol w="7848600"/>
                <a:gridCol w="5896477"/>
                <a:gridCol w="3392905"/>
                <a:gridCol w="2045369"/>
                <a:gridCol w="1588166"/>
              </a:tblGrid>
              <a:tr h="0">
                <a:tc gridSpan="6">
                  <a:txBody>
                    <a:bodyPr/>
                    <a:lstStyle/>
                    <a:p>
                      <a:pPr fontAlgn="base">
                        <a:spcAft>
                          <a:spcPts val="0"/>
                        </a:spcAft>
                      </a:pPr>
                      <a:r>
                        <a:rPr lang="ru-RU" sz="2800" b="1" dirty="0">
                          <a:effectLst/>
                        </a:rPr>
                        <a:t>Раздел 3:пр</a:t>
                      </a:r>
                      <a:r>
                        <a:rPr lang="ru-RU" sz="2800" b="1" dirty="0">
                          <a:effectLst/>
                          <a:latin typeface="Calibri" panose="020F0502020204030204" pitchFamily="34" charset="0"/>
                          <a:cs typeface="Calibri" panose="020F0502020204030204" pitchFamily="34" charset="0"/>
                        </a:rPr>
                        <a:t>оизвод</a:t>
                      </a:r>
                      <a:r>
                        <a:rPr lang="ru-RU" sz="2800" b="1" dirty="0">
                          <a:effectLst/>
                        </a:rPr>
                        <a:t>ственные показатели, количество в натуральном выражении</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4651">
                <a:tc rowSpan="2">
                  <a:txBody>
                    <a:bodyPr/>
                    <a:lstStyle/>
                    <a:p>
                      <a:pPr algn="ctr" fontAlgn="base">
                        <a:spcAft>
                          <a:spcPts val="0"/>
                        </a:spcAft>
                      </a:pPr>
                      <a:r>
                        <a:rPr lang="ru-RU" sz="2400" dirty="0">
                          <a:effectLst/>
                        </a:rPr>
                        <a:t>№ п/п</a:t>
                      </a:r>
                      <a:endParaRPr lang="ru-RU" sz="2400"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rowSpan="2">
                  <a:txBody>
                    <a:bodyPr/>
                    <a:lstStyle/>
                    <a:p>
                      <a:pPr algn="ctr" fontAlgn="base">
                        <a:spcAft>
                          <a:spcPts val="0"/>
                        </a:spcAft>
                      </a:pPr>
                      <a:r>
                        <a:rPr lang="ru-RU" sz="2800" b="1" dirty="0">
                          <a:effectLst/>
                        </a:rPr>
                        <a:t>Наименование товаров, работ, услуг</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gridSpan="3">
                  <a:txBody>
                    <a:bodyPr/>
                    <a:lstStyle/>
                    <a:p>
                      <a:pPr algn="ctr" fontAlgn="base">
                        <a:spcAft>
                          <a:spcPts val="0"/>
                        </a:spcAft>
                      </a:pPr>
                      <a:r>
                        <a:rPr lang="ru-RU" sz="2800" b="1" dirty="0">
                          <a:effectLst/>
                        </a:rPr>
                        <a:t>Календарный год</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rowSpan="2">
                  <a:txBody>
                    <a:bodyPr/>
                    <a:lstStyle/>
                    <a:p>
                      <a:pPr algn="ctr" fontAlgn="base">
                        <a:spcAft>
                          <a:spcPts val="0"/>
                        </a:spcAft>
                      </a:pPr>
                      <a:r>
                        <a:rPr lang="ru-RU" sz="2400" b="1" dirty="0">
                          <a:effectLst/>
                        </a:rPr>
                        <a:t>Всего</a:t>
                      </a:r>
                      <a:endParaRPr lang="ru-RU" sz="24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r>
              <a:tr h="515589">
                <a:tc vMerge="1">
                  <a:txBody>
                    <a:bodyPr/>
                    <a:lstStyle/>
                    <a:p>
                      <a:pPr>
                        <a:spcAft>
                          <a:spcPts val="0"/>
                        </a:spcAft>
                      </a:pPr>
                      <a:endParaRPr lang="ru-RU" sz="2400"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vMerge="1">
                  <a:txBody>
                    <a:bodyPr/>
                    <a:lstStyle/>
                    <a:p>
                      <a:endParaRPr lang="ru-RU" sz="2400" dirty="0">
                        <a:effectLst/>
                        <a:latin typeface="Times New Roman" panose="02020603050405020304" pitchFamily="18" charset="0"/>
                      </a:endParaRPr>
                    </a:p>
                  </a:txBody>
                  <a:tcPr marL="106680" marR="106680" marT="0" marB="0"/>
                </a:tc>
                <a:tc>
                  <a:txBody>
                    <a:bodyPr/>
                    <a:lstStyle/>
                    <a:p>
                      <a:pPr algn="ctr" fontAlgn="base">
                        <a:spcAft>
                          <a:spcPts val="0"/>
                        </a:spcAft>
                      </a:pPr>
                      <a:r>
                        <a:rPr lang="ru-RU" sz="2800" b="1" dirty="0">
                          <a:effectLst/>
                        </a:rPr>
                        <a:t>1 полугодие</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pPr algn="ctr" fontAlgn="base">
                        <a:spcAft>
                          <a:spcPts val="0"/>
                        </a:spcAft>
                      </a:pPr>
                      <a:r>
                        <a:rPr lang="ru-RU" sz="2800" b="1" dirty="0">
                          <a:effectLst/>
                        </a:rPr>
                        <a:t>2 полугодие</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pPr algn="ctr" fontAlgn="base">
                        <a:spcAft>
                          <a:spcPts val="0"/>
                        </a:spcAft>
                      </a:pPr>
                      <a:r>
                        <a:rPr lang="ru-RU" sz="2800" b="1" dirty="0">
                          <a:effectLst/>
                        </a:rPr>
                        <a:t>итого по году</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vMerge="1">
                  <a:txBody>
                    <a:bodyPr/>
                    <a:lstStyle/>
                    <a:p>
                      <a:endParaRPr lang="ru-RU"/>
                    </a:p>
                  </a:txBody>
                  <a:tcPr/>
                </a:tc>
              </a:tr>
              <a:tr h="709936">
                <a:tc>
                  <a:txBody>
                    <a:bodyPr/>
                    <a:lstStyle/>
                    <a:p>
                      <a:pPr marL="0" marR="0" lvl="0" indent="0" algn="ctr" defTabSz="825500" eaLnBrk="1" fontAlgn="auto" latinLnBrk="0" hangingPunct="1">
                        <a:lnSpc>
                          <a:spcPct val="150000"/>
                        </a:lnSpc>
                        <a:spcBef>
                          <a:spcPts val="0"/>
                        </a:spcBef>
                        <a:spcAft>
                          <a:spcPts val="0"/>
                        </a:spcAft>
                        <a:buClrTx/>
                        <a:buSzTx/>
                        <a:buFontTx/>
                        <a:buNone/>
                        <a:tabLst/>
                        <a:defRPr/>
                      </a:pPr>
                      <a:r>
                        <a:rPr lang="ru-RU" sz="2400" b="0" dirty="0" smtClean="0">
                          <a:solidFill>
                            <a:srgbClr val="FF0000"/>
                          </a:solidFill>
                          <a:effectLst/>
                        </a:rPr>
                        <a:t>1 </a:t>
                      </a:r>
                      <a:endParaRPr lang="ru-RU" sz="2400" b="0" dirty="0" smtClean="0">
                        <a:solidFill>
                          <a:srgbClr val="FF0000"/>
                        </a:solidFill>
                        <a:effectLst/>
                        <a:latin typeface="Times New Roman" panose="02020603050405020304" pitchFamily="18" charset="0"/>
                        <a:ea typeface="Times New Roman" panose="02020603050405020304" pitchFamily="18" charset="0"/>
                      </a:endParaRPr>
                    </a:p>
                    <a:p>
                      <a:pPr>
                        <a:spcAft>
                          <a:spcPts val="0"/>
                        </a:spcAft>
                      </a:pPr>
                      <a:endParaRPr lang="ru-RU" sz="2400" b="0" dirty="0">
                        <a:solidFill>
                          <a:srgbClr val="FF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endParaRPr lang="ru-RU" sz="2800" b="0" dirty="0">
                        <a:solidFill>
                          <a:srgbClr val="FF0000"/>
                        </a:solidFill>
                        <a:effectLst/>
                        <a:latin typeface="Times New Roman" panose="02020603050405020304" pitchFamily="18" charset="0"/>
                      </a:endParaRPr>
                    </a:p>
                  </a:txBody>
                  <a:tcPr marL="106680" marR="106680" marT="0" marB="0"/>
                </a:tc>
                <a:tc>
                  <a:txBody>
                    <a:bodyPr/>
                    <a:lstStyle/>
                    <a:p>
                      <a:endParaRPr lang="ru-RU" sz="2800" b="0" dirty="0">
                        <a:solidFill>
                          <a:srgbClr val="FF0000"/>
                        </a:solidFill>
                      </a:endParaRPr>
                    </a:p>
                  </a:txBody>
                  <a:tcPr marL="106680" marR="106680" marT="0" marB="0"/>
                </a:tc>
                <a:tc>
                  <a:txBody>
                    <a:bodyPr/>
                    <a:lstStyle/>
                    <a:p>
                      <a:endParaRPr lang="ru-RU" sz="28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c>
                  <a:txBody>
                    <a:bodyPr/>
                    <a:lstStyle/>
                    <a:p>
                      <a:endParaRPr lang="ru-RU" sz="28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c>
                  <a:txBody>
                    <a:bodyPr/>
                    <a:lstStyle/>
                    <a:p>
                      <a:endParaRPr lang="ru-RU" sz="24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r>
              <a:tr h="0">
                <a:tc gridSpan="2">
                  <a:txBody>
                    <a:bodyPr/>
                    <a:lstStyle/>
                    <a:p>
                      <a:pPr fontAlgn="base">
                        <a:spcAft>
                          <a:spcPts val="0"/>
                        </a:spcAft>
                      </a:pPr>
                      <a:r>
                        <a:rPr lang="ru-RU" sz="2800" b="1" dirty="0">
                          <a:effectLst/>
                        </a:rPr>
                        <a:t>Итого по разделу 3:</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400" dirty="0">
                        <a:effectLst/>
                        <a:latin typeface="Times New Roman" panose="02020603050405020304" pitchFamily="18" charset="0"/>
                      </a:endParaRPr>
                    </a:p>
                  </a:txBody>
                  <a:tcPr marL="106680" marR="106680" marT="0" marB="0"/>
                </a:tc>
              </a:tr>
            </a:tbl>
          </a:graphicData>
        </a:graphic>
      </p:graphicFrame>
    </p:spTree>
    <p:extLst>
      <p:ext uri="{BB962C8B-B14F-4D97-AF65-F5344CB8AC3E}">
        <p14:creationId xmlns:p14="http://schemas.microsoft.com/office/powerpoint/2010/main" val="31541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1732547" y="2155954"/>
            <a:ext cx="21175579" cy="1384995"/>
          </a:xfrm>
          <a:prstGeom prst="rect">
            <a:avLst/>
          </a:prstGeom>
        </p:spPr>
        <p:txBody>
          <a:bodyPr wrap="square">
            <a:spAutoFit/>
          </a:bodyPr>
          <a:lstStyle/>
          <a:p>
            <a:pPr algn="ctr" fontAlgn="base"/>
            <a:r>
              <a:rPr lang="ru-RU" sz="2800" b="1" dirty="0">
                <a:latin typeface="Calibri" panose="020F0502020204030204" pitchFamily="34" charset="0"/>
                <a:ea typeface="Times New Roman" panose="02020603050405020304" pitchFamily="18" charset="0"/>
                <a:cs typeface="Calibri" panose="020F0502020204030204" pitchFamily="34" charset="0"/>
              </a:rPr>
              <a:t>Глава 5. Список и объем импортируемого технологического оборудования и комплектующих к нему, запасных частей, сырья и материалов, освобождаемых от обложения таможенными пошлинами в соответствии с законодательством Таможенного союза и (или) законодательством Республики Казахстан*.</a:t>
            </a:r>
          </a:p>
        </p:txBody>
      </p:sp>
      <p:graphicFrame>
        <p:nvGraphicFramePr>
          <p:cNvPr id="11" name="Таблица 10"/>
          <p:cNvGraphicFramePr>
            <a:graphicFrameLocks noGrp="1"/>
          </p:cNvGraphicFramePr>
          <p:nvPr>
            <p:extLst>
              <p:ext uri="{D42A27DB-BD31-4B8C-83A1-F6EECF244321}">
                <p14:modId xmlns:p14="http://schemas.microsoft.com/office/powerpoint/2010/main" val="3592582632"/>
              </p:ext>
            </p:extLst>
          </p:nvPr>
        </p:nvGraphicFramePr>
        <p:xfrm>
          <a:off x="2045201" y="3661243"/>
          <a:ext cx="20862925" cy="3682873"/>
        </p:xfrm>
        <a:graphic>
          <a:graphicData uri="http://schemas.openxmlformats.org/drawingml/2006/table">
            <a:tbl>
              <a:tblPr firstRow="1" firstCol="1" bandRow="1">
                <a:tableStyleId>{5940675A-B579-460E-94D1-54222C63F5DA}</a:tableStyleId>
              </a:tblPr>
              <a:tblGrid>
                <a:gridCol w="771928"/>
                <a:gridCol w="2974071"/>
                <a:gridCol w="6614529"/>
                <a:gridCol w="3137784"/>
                <a:gridCol w="2094638"/>
                <a:gridCol w="5269975"/>
              </a:tblGrid>
              <a:tr h="0">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Наименование</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Товарная номенклатура внешнеэкономической деятельности Евразийского экономического союза -</a:t>
                      </a:r>
                    </a:p>
                    <a:p>
                      <a:pPr algn="ctr" fontAlgn="base">
                        <a:spcAft>
                          <a:spcPts val="0"/>
                        </a:spcAft>
                      </a:pPr>
                      <a:r>
                        <a:rPr lang="ru-RU" sz="2800" b="1" dirty="0">
                          <a:effectLst/>
                          <a:latin typeface="Calibri" panose="020F0502020204030204" pitchFamily="34" charset="0"/>
                          <a:cs typeface="Calibri" panose="020F0502020204030204" pitchFamily="34" charset="0"/>
                        </a:rPr>
                        <a:t>ТН ВЭД ЕАЭС</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Единица измерения</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Количество</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Документы, позволяющие однозначно классифицировать товары**</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r h="0">
                <a:tc>
                  <a:txBody>
                    <a:bodyPr/>
                    <a:lstStyle/>
                    <a:p>
                      <a:pPr fontAlgn="base">
                        <a:spcAft>
                          <a:spcPts val="0"/>
                        </a:spcAft>
                      </a:pPr>
                      <a:endParaRPr lang="ru-RU" sz="2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pPr>
                        <a:lnSpc>
                          <a:spcPct val="100000"/>
                        </a:lnSpc>
                      </a:pPr>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r>
              <a:tr h="0">
                <a:tc gridSpan="6">
                  <a:txBody>
                    <a:bodyPr/>
                    <a:lstStyle/>
                    <a:p>
                      <a:pPr algn="l" fontAlgn="base">
                        <a:spcAft>
                          <a:spcPts val="0"/>
                        </a:spcAft>
                      </a:pPr>
                      <a:r>
                        <a:rPr lang="ru-RU" sz="2400" b="1" dirty="0">
                          <a:effectLst/>
                        </a:rPr>
                        <a:t>Итого</a:t>
                      </a:r>
                      <a:endParaRPr lang="ru-RU" sz="24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12" name="Прямоугольник 11"/>
          <p:cNvSpPr/>
          <p:nvPr/>
        </p:nvSpPr>
        <p:spPr>
          <a:xfrm>
            <a:off x="1760536" y="11056771"/>
            <a:ext cx="20862925" cy="2616101"/>
          </a:xfrm>
          <a:prstGeom prst="rect">
            <a:avLst/>
          </a:prstGeom>
        </p:spPr>
        <p:txBody>
          <a:bodyPr wrap="square">
            <a:spAutoFit/>
          </a:bodyPr>
          <a:lstStyle/>
          <a:p>
            <a:pPr indent="252095"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Примечание:</a:t>
            </a:r>
            <a:endParaRPr lang="ru-RU" sz="2400" dirty="0">
              <a:latin typeface="Times New Roman" panose="02020603050405020304" pitchFamily="18" charset="0"/>
              <a:ea typeface="Times New Roman" panose="02020603050405020304" pitchFamily="18" charset="0"/>
            </a:endParaRPr>
          </a:p>
          <a:p>
            <a:pPr indent="252095"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 заполняется при необходимости</a:t>
            </a:r>
            <a:endParaRPr lang="ru-RU" sz="2400" dirty="0">
              <a:latin typeface="Times New Roman" panose="02020603050405020304" pitchFamily="18" charset="0"/>
              <a:ea typeface="Times New Roman" panose="02020603050405020304" pitchFamily="18" charset="0"/>
            </a:endParaRPr>
          </a:p>
          <a:p>
            <a:pPr indent="252095"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 информация по классификации товаров должна содержать полное коммерческое наименование, фирменное наименование, основные технические, коммерческие характеристики товаров и иную информацию, в том числе фотографии, рисунки, чертежи, паспорта изделий, и другие документы, заверенные подписью руководителя и печатью юридического лица подавшего заявку.</a:t>
            </a:r>
            <a:endParaRPr lang="ru-RU" sz="2400" dirty="0">
              <a:latin typeface="Times New Roman" panose="02020603050405020304" pitchFamily="18" charset="0"/>
              <a:ea typeface="Times New Roman" panose="02020603050405020304" pitchFamily="18" charset="0"/>
            </a:endParaRPr>
          </a:p>
          <a:p>
            <a:pPr indent="252095" algn="just"/>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7606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zakh Invest - Presentation Templa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DEE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Kazakh Invest - Presentation Template" id="{A26ED4CF-468A-8D48-9BB4-D057D725F153}" vid="{4CF9E1B8-9EF7-B046-A857-56AB98C93E16}"/>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DEE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1537</TotalTime>
  <Words>2490</Words>
  <Application>Microsoft Office PowerPoint</Application>
  <PresentationFormat>Произвольный</PresentationFormat>
  <Paragraphs>344</Paragraphs>
  <Slides>17</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17</vt:i4>
      </vt:variant>
    </vt:vector>
  </HeadingPairs>
  <TitlesOfParts>
    <vt:vector size="27" baseType="lpstr">
      <vt:lpstr>Arial</vt:lpstr>
      <vt:lpstr>Calibri</vt:lpstr>
      <vt:lpstr>Cambria</vt:lpstr>
      <vt:lpstr>Consolas</vt:lpstr>
      <vt:lpstr>Courier New</vt:lpstr>
      <vt:lpstr>Helvetica</vt:lpstr>
      <vt:lpstr>Helvetica Light</vt:lpstr>
      <vt:lpstr>Lucida Grande</vt:lpstr>
      <vt:lpstr>Times New Roman</vt:lpstr>
      <vt:lpstr>Kazakh Invest - Presentation Template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Цвета:</dc:title>
  <dc:creator>Zhakypbayeva</dc:creator>
  <cp:lastModifiedBy>Жамбыл</cp:lastModifiedBy>
  <cp:revision>177</cp:revision>
  <dcterms:created xsi:type="dcterms:W3CDTF">2017-06-08T08:40:04Z</dcterms:created>
  <dcterms:modified xsi:type="dcterms:W3CDTF">2019-09-07T05:46:43Z</dcterms:modified>
</cp:coreProperties>
</file>